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87000" cx="18288000"/>
  <p:notesSz cx="6858000" cy="9144000"/>
  <p:embeddedFontLst>
    <p:embeddedFont>
      <p:font typeface="Raleway SemiBold"/>
      <p:regular r:id="rId19"/>
      <p:bold r:id="rId20"/>
      <p:italic r:id="rId21"/>
      <p:boldItalic r:id="rId22"/>
    </p:embeddedFont>
    <p:embeddedFont>
      <p:font typeface="Raleway"/>
      <p:regular r:id="rId23"/>
      <p:bold r:id="rId24"/>
      <p:italic r:id="rId25"/>
      <p:boldItalic r:id="rId26"/>
    </p:embeddedFont>
    <p:embeddedFont>
      <p:font typeface="Raleway ExtraBold"/>
      <p:bold r:id="rId27"/>
      <p:boldItalic r:id="rId28"/>
    </p:embeddedFont>
    <p:embeddedFont>
      <p:font typeface="Montserrat"/>
      <p:regular r:id="rId29"/>
      <p:bold r:id="rId30"/>
      <p:italic r:id="rId31"/>
      <p:boldItalic r:id="rId32"/>
    </p:embeddedFont>
    <p:embeddedFont>
      <p:font typeface="Raleway Black"/>
      <p:bold r:id="rId33"/>
      <p:boldItalic r:id="rId34"/>
    </p:embeddedFont>
    <p:embeddedFont>
      <p:font typeface="Raleway Medium"/>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9" roundtripDataSignature="AMtx7mgb8oMn5xKRu7m40dOYCwQmPbqz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SemiBold-bold.fntdata"/><Relationship Id="rId22" Type="http://schemas.openxmlformats.org/officeDocument/2006/relationships/font" Target="fonts/RalewaySemiBold-boldItalic.fntdata"/><Relationship Id="rId21" Type="http://schemas.openxmlformats.org/officeDocument/2006/relationships/font" Target="fonts/RalewaySemiBold-italic.fntdata"/><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alewayExtraBold-boldItalic.fntdata"/><Relationship Id="rId27" Type="http://schemas.openxmlformats.org/officeDocument/2006/relationships/font" Target="fonts/RalewayExtra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RalewayBlack-bold.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RalewayMedium-regular.fntdata"/><Relationship Id="rId12" Type="http://schemas.openxmlformats.org/officeDocument/2006/relationships/slide" Target="slides/slide7.xml"/><Relationship Id="rId34" Type="http://schemas.openxmlformats.org/officeDocument/2006/relationships/font" Target="fonts/RalewayBlack-boldItalic.fntdata"/><Relationship Id="rId15" Type="http://schemas.openxmlformats.org/officeDocument/2006/relationships/slide" Target="slides/slide10.xml"/><Relationship Id="rId37" Type="http://schemas.openxmlformats.org/officeDocument/2006/relationships/font" Target="fonts/RalewayMedium-italic.fntdata"/><Relationship Id="rId14" Type="http://schemas.openxmlformats.org/officeDocument/2006/relationships/slide" Target="slides/slide9.xml"/><Relationship Id="rId36" Type="http://schemas.openxmlformats.org/officeDocument/2006/relationships/font" Target="fonts/RalewayMedium-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RalewayMedium-boldItalic.fntdata"/><Relationship Id="rId19" Type="http://schemas.openxmlformats.org/officeDocument/2006/relationships/font" Target="fonts/Raleway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7a64971615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37a64971615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7a64971615_1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37a64971615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7a64971615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37a64971615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ab1ef28d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g34ab1ef28d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4abd3e3445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34abd3e344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ab1ef28d9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34ab1ef28d9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7cec745405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37cec74540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abd3e344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34abd3e344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a64971615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37a64971615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37a64971615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L"/>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p:nvPr>
            <p:ph idx="2" type="pic"/>
          </p:nvPr>
        </p:nvSpPr>
        <p:spPr>
          <a:xfrm>
            <a:off x="1792288" y="612775"/>
            <a:ext cx="5486400" cy="4114800"/>
          </a:xfrm>
          <a:prstGeom prst="rect">
            <a:avLst/>
          </a:prstGeom>
          <a:noFill/>
          <a:ln>
            <a:noFill/>
          </a:ln>
        </p:spPr>
      </p:sp>
      <p:sp>
        <p:nvSpPr>
          <p:cNvPr id="68" name="Google Shape;68;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6.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38.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38.png"/><Relationship Id="rId9" Type="http://schemas.openxmlformats.org/officeDocument/2006/relationships/image" Target="../media/image4.png"/><Relationship Id="rId5" Type="http://schemas.openxmlformats.org/officeDocument/2006/relationships/image" Target="../media/image41.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4.png"/><Relationship Id="rId7" Type="http://schemas.openxmlformats.org/officeDocument/2006/relationships/hyperlink" Target="https://drive.google.com/file/d/1a-sVJwpsz6VZ4UFmy57kquqR84iNraMz/view?usp=sharing" TargetMode="External"/><Relationship Id="rId8" Type="http://schemas.openxmlformats.org/officeDocument/2006/relationships/image" Target="../media/image4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4.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0.jpg"/><Relationship Id="rId7"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20" Type="http://schemas.openxmlformats.org/officeDocument/2006/relationships/image" Target="../media/image29.png"/><Relationship Id="rId11" Type="http://schemas.openxmlformats.org/officeDocument/2006/relationships/image" Target="../media/image34.png"/><Relationship Id="rId10" Type="http://schemas.openxmlformats.org/officeDocument/2006/relationships/image" Target="../media/image36.png"/><Relationship Id="rId13" Type="http://schemas.openxmlformats.org/officeDocument/2006/relationships/image" Target="../media/image22.png"/><Relationship Id="rId12"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4.png"/><Relationship Id="rId9" Type="http://schemas.openxmlformats.org/officeDocument/2006/relationships/image" Target="../media/image18.png"/><Relationship Id="rId15" Type="http://schemas.openxmlformats.org/officeDocument/2006/relationships/image" Target="../media/image21.png"/><Relationship Id="rId14" Type="http://schemas.openxmlformats.org/officeDocument/2006/relationships/image" Target="../media/image23.png"/><Relationship Id="rId17" Type="http://schemas.openxmlformats.org/officeDocument/2006/relationships/image" Target="../media/image35.png"/><Relationship Id="rId16" Type="http://schemas.openxmlformats.org/officeDocument/2006/relationships/image" Target="../media/image33.png"/><Relationship Id="rId5" Type="http://schemas.openxmlformats.org/officeDocument/2006/relationships/image" Target="../media/image4.png"/><Relationship Id="rId19" Type="http://schemas.openxmlformats.org/officeDocument/2006/relationships/image" Target="../media/image26.png"/><Relationship Id="rId6" Type="http://schemas.openxmlformats.org/officeDocument/2006/relationships/image" Target="../media/image15.png"/><Relationship Id="rId18"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39.jpg"/><Relationship Id="rId7"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0"/>
            <a:ext cx="194767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0" l="0" r="0" t="-3888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 name="Google Shape;89;p1"/>
          <p:cNvSpPr/>
          <p:nvPr/>
        </p:nvSpPr>
        <p:spPr>
          <a:xfrm>
            <a:off x="14416633" y="-6245646"/>
            <a:ext cx="10267169" cy="11114662"/>
          </a:xfrm>
          <a:custGeom>
            <a:rect b="b" l="l" r="r" t="t"/>
            <a:pathLst>
              <a:path extrusionOk="0" h="11114662" w="10267169">
                <a:moveTo>
                  <a:pt x="0" y="0"/>
                </a:moveTo>
                <a:lnTo>
                  <a:pt x="10267169" y="0"/>
                </a:lnTo>
                <a:lnTo>
                  <a:pt x="10267169" y="11114661"/>
                </a:lnTo>
                <a:lnTo>
                  <a:pt x="0" y="111146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 name="Google Shape;90;p1"/>
          <p:cNvSpPr/>
          <p:nvPr/>
        </p:nvSpPr>
        <p:spPr>
          <a:xfrm rot="-2425807">
            <a:off x="-6823518" y="5935136"/>
            <a:ext cx="10251018" cy="11097177"/>
          </a:xfrm>
          <a:custGeom>
            <a:rect b="b" l="l" r="r" t="t"/>
            <a:pathLst>
              <a:path extrusionOk="0" h="11114662" w="10267169">
                <a:moveTo>
                  <a:pt x="0" y="0"/>
                </a:moveTo>
                <a:lnTo>
                  <a:pt x="10267169" y="0"/>
                </a:lnTo>
                <a:lnTo>
                  <a:pt x="10267169" y="11114662"/>
                </a:lnTo>
                <a:lnTo>
                  <a:pt x="0" y="111146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91" name="Google Shape;91;p1"/>
          <p:cNvCxnSpPr/>
          <p:nvPr/>
        </p:nvCxnSpPr>
        <p:spPr>
          <a:xfrm>
            <a:off x="7389415" y="9267825"/>
            <a:ext cx="3509171" cy="0"/>
          </a:xfrm>
          <a:prstGeom prst="straightConnector1">
            <a:avLst/>
          </a:prstGeom>
          <a:noFill/>
          <a:ln cap="flat" cmpd="sng" w="19050">
            <a:solidFill>
              <a:srgbClr val="000000"/>
            </a:solidFill>
            <a:prstDash val="solid"/>
            <a:round/>
            <a:headEnd len="sm" w="sm" type="none"/>
            <a:tailEnd len="sm" w="sm" type="none"/>
          </a:ln>
        </p:spPr>
      </p:cxnSp>
      <p:sp>
        <p:nvSpPr>
          <p:cNvPr id="92" name="Google Shape;92;p1"/>
          <p:cNvSpPr txBox="1"/>
          <p:nvPr/>
        </p:nvSpPr>
        <p:spPr>
          <a:xfrm>
            <a:off x="5405849" y="7914575"/>
            <a:ext cx="7476300" cy="82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225"/>
              <a:buFont typeface="Arial"/>
              <a:buNone/>
            </a:pPr>
            <a:r>
              <a:rPr b="1" lang="es-CL" sz="2225">
                <a:latin typeface="Raleway SemiBold"/>
                <a:ea typeface="Raleway SemiBold"/>
                <a:cs typeface="Raleway SemiBold"/>
                <a:sym typeface="Raleway SemiBold"/>
              </a:rPr>
              <a:t>Equipo: </a:t>
            </a:r>
            <a:r>
              <a:rPr b="1" i="0" lang="es-CL" sz="2225" u="none" cap="none" strike="noStrike">
                <a:solidFill>
                  <a:srgbClr val="000000"/>
                </a:solidFill>
                <a:latin typeface="Raleway SemiBold"/>
                <a:ea typeface="Raleway SemiBold"/>
                <a:cs typeface="Raleway SemiBold"/>
                <a:sym typeface="Raleway SemiBold"/>
              </a:rPr>
              <a:t>Jorge Muñoz, Valentina Jamett</a:t>
            </a:r>
            <a:endParaRPr b="1" i="0" sz="2225" u="none" cap="none" strike="noStrike">
              <a:solidFill>
                <a:srgbClr val="000000"/>
              </a:solidFill>
              <a:latin typeface="Raleway SemiBold"/>
              <a:ea typeface="Raleway SemiBold"/>
              <a:cs typeface="Raleway SemiBold"/>
              <a:sym typeface="Raleway SemiBold"/>
            </a:endParaRPr>
          </a:p>
          <a:p>
            <a:pPr indent="0" lvl="0" marL="0" marR="0" rtl="0" algn="ctr">
              <a:lnSpc>
                <a:spcPct val="140000"/>
              </a:lnSpc>
              <a:spcBef>
                <a:spcPts val="0"/>
              </a:spcBef>
              <a:spcAft>
                <a:spcPts val="0"/>
              </a:spcAft>
              <a:buClr>
                <a:srgbClr val="000000"/>
              </a:buClr>
              <a:buSzPts val="2225"/>
              <a:buFont typeface="Arial"/>
              <a:buNone/>
            </a:pPr>
            <a:r>
              <a:rPr b="1" lang="es-CL" sz="2225">
                <a:latin typeface="Raleway SemiBold"/>
                <a:ea typeface="Raleway SemiBold"/>
                <a:cs typeface="Raleway SemiBold"/>
                <a:sym typeface="Raleway SemiBold"/>
              </a:rPr>
              <a:t>Early Adopter: JMP Impermeabilizaciones</a:t>
            </a:r>
            <a:endParaRPr b="1" sz="2225">
              <a:latin typeface="Raleway SemiBold"/>
              <a:ea typeface="Raleway SemiBold"/>
              <a:cs typeface="Raleway SemiBold"/>
              <a:sym typeface="Raleway SemiBold"/>
            </a:endParaRPr>
          </a:p>
        </p:txBody>
      </p:sp>
      <p:pic>
        <p:nvPicPr>
          <p:cNvPr id="93" name="Google Shape;93;p1" title="large-title.png"/>
          <p:cNvPicPr preferRelativeResize="0"/>
          <p:nvPr/>
        </p:nvPicPr>
        <p:blipFill>
          <a:blip r:embed="rId5">
            <a:alphaModFix/>
          </a:blip>
          <a:stretch>
            <a:fillRect/>
          </a:stretch>
        </p:blipFill>
        <p:spPr>
          <a:xfrm>
            <a:off x="2299562" y="4347225"/>
            <a:ext cx="13688875" cy="1592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2"/>
          <p:cNvSpPr/>
          <p:nvPr/>
        </p:nvSpPr>
        <p:spPr>
          <a:xfrm>
            <a:off x="0" y="0"/>
            <a:ext cx="197510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7" l="0" r="0" t="-388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 name="Google Shape;246;p12"/>
          <p:cNvSpPr/>
          <p:nvPr/>
        </p:nvSpPr>
        <p:spPr>
          <a:xfrm flipH="1" rot="9886954">
            <a:off x="15021144" y="-1498226"/>
            <a:ext cx="12072717" cy="12826261"/>
          </a:xfrm>
          <a:custGeom>
            <a:rect b="b" l="l" r="r" t="t"/>
            <a:pathLst>
              <a:path extrusionOk="0" h="12825419" w="12071925">
                <a:moveTo>
                  <a:pt x="0" y="0"/>
                </a:moveTo>
                <a:lnTo>
                  <a:pt x="12071925" y="0"/>
                </a:lnTo>
                <a:lnTo>
                  <a:pt x="12071925" y="12825419"/>
                </a:lnTo>
                <a:lnTo>
                  <a:pt x="0" y="1282541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 name="Google Shape;247;p12"/>
          <p:cNvSpPr txBox="1"/>
          <p:nvPr/>
        </p:nvSpPr>
        <p:spPr>
          <a:xfrm>
            <a:off x="1803605" y="468738"/>
            <a:ext cx="10613400" cy="9852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6400"/>
              <a:buFont typeface="Arial"/>
              <a:buNone/>
            </a:pPr>
            <a:r>
              <a:rPr lang="es-CL" sz="6400">
                <a:latin typeface="Raleway ExtraBold"/>
                <a:ea typeface="Raleway ExtraBold"/>
                <a:cs typeface="Raleway ExtraBold"/>
                <a:sym typeface="Raleway ExtraBold"/>
              </a:rPr>
              <a:t>Nuestra propuesta</a:t>
            </a:r>
            <a:endParaRPr b="0" i="0" sz="6400" u="none" cap="none" strike="noStrike">
              <a:solidFill>
                <a:srgbClr val="000000"/>
              </a:solidFill>
              <a:latin typeface="Raleway ExtraBold"/>
              <a:ea typeface="Raleway ExtraBold"/>
              <a:cs typeface="Raleway ExtraBold"/>
              <a:sym typeface="Raleway ExtraBold"/>
            </a:endParaRPr>
          </a:p>
        </p:txBody>
      </p:sp>
      <p:sp>
        <p:nvSpPr>
          <p:cNvPr id="248" name="Google Shape;248;p12"/>
          <p:cNvSpPr txBox="1"/>
          <p:nvPr/>
        </p:nvSpPr>
        <p:spPr>
          <a:xfrm>
            <a:off x="1803599" y="1600675"/>
            <a:ext cx="13743300" cy="307800"/>
          </a:xfrm>
          <a:prstGeom prst="rect">
            <a:avLst/>
          </a:prstGeom>
          <a:noFill/>
          <a:ln>
            <a:noFill/>
          </a:ln>
        </p:spPr>
        <p:txBody>
          <a:bodyPr anchorCtr="0" anchor="t" bIns="0" lIns="0" spcFirstLastPara="1" rIns="0" wrap="square" tIns="0">
            <a:spAutoFit/>
          </a:bodyPr>
          <a:lstStyle/>
          <a:p>
            <a:pPr indent="0" lvl="0" marL="0" marR="0" rtl="0" algn="just">
              <a:lnSpc>
                <a:spcPct val="146500"/>
              </a:lnSpc>
              <a:spcBef>
                <a:spcPts val="0"/>
              </a:spcBef>
              <a:spcAft>
                <a:spcPts val="0"/>
              </a:spcAft>
              <a:buClr>
                <a:srgbClr val="000000"/>
              </a:buClr>
              <a:buSzPts val="2000"/>
              <a:buFont typeface="Arial"/>
              <a:buNone/>
            </a:pPr>
            <a:r>
              <a:rPr lang="es-CL" sz="2000">
                <a:solidFill>
                  <a:srgbClr val="101010"/>
                </a:solidFill>
                <a:latin typeface="Raleway"/>
                <a:ea typeface="Raleway"/>
                <a:cs typeface="Raleway"/>
                <a:sym typeface="Raleway"/>
              </a:rPr>
              <a:t>Lo que se ve </a:t>
            </a:r>
            <a:r>
              <a:rPr lang="es-CL" sz="2000">
                <a:solidFill>
                  <a:srgbClr val="101010"/>
                </a:solidFill>
                <a:latin typeface="Raleway"/>
                <a:ea typeface="Raleway"/>
                <a:cs typeface="Raleway"/>
                <a:sym typeface="Raleway"/>
              </a:rPr>
              <a:t>a continuación</a:t>
            </a:r>
            <a:r>
              <a:rPr lang="es-CL" sz="2000">
                <a:solidFill>
                  <a:srgbClr val="101010"/>
                </a:solidFill>
                <a:latin typeface="Raleway"/>
                <a:ea typeface="Raleway"/>
                <a:cs typeface="Raleway"/>
                <a:sym typeface="Raleway"/>
              </a:rPr>
              <a:t> es un esqueleto (no funcional) de la página.</a:t>
            </a:r>
            <a:endParaRPr b="0" sz="2000" u="none" cap="none" strike="noStrike">
              <a:solidFill>
                <a:srgbClr val="101010"/>
              </a:solidFill>
              <a:latin typeface="Raleway"/>
              <a:ea typeface="Raleway"/>
              <a:cs typeface="Raleway"/>
              <a:sym typeface="Raleway"/>
            </a:endParaRPr>
          </a:p>
        </p:txBody>
      </p:sp>
      <p:pic>
        <p:nvPicPr>
          <p:cNvPr id="249" name="Google Shape;249;p12"/>
          <p:cNvPicPr preferRelativeResize="0"/>
          <p:nvPr/>
        </p:nvPicPr>
        <p:blipFill rotWithShape="1">
          <a:blip r:embed="rId5">
            <a:alphaModFix/>
          </a:blip>
          <a:srcRect b="0" l="16212" r="0" t="0"/>
          <a:stretch/>
        </p:blipFill>
        <p:spPr>
          <a:xfrm>
            <a:off x="175650" y="2380275"/>
            <a:ext cx="9025499" cy="6800850"/>
          </a:xfrm>
          <a:prstGeom prst="rect">
            <a:avLst/>
          </a:prstGeom>
          <a:noFill/>
          <a:ln>
            <a:noFill/>
          </a:ln>
        </p:spPr>
      </p:pic>
      <p:pic>
        <p:nvPicPr>
          <p:cNvPr id="250" name="Google Shape;250;p12"/>
          <p:cNvPicPr preferRelativeResize="0"/>
          <p:nvPr/>
        </p:nvPicPr>
        <p:blipFill rotWithShape="1">
          <a:blip r:embed="rId6">
            <a:alphaModFix/>
          </a:blip>
          <a:srcRect b="0" l="16513" r="0" t="0"/>
          <a:stretch/>
        </p:blipFill>
        <p:spPr>
          <a:xfrm>
            <a:off x="9201148" y="2361225"/>
            <a:ext cx="9025500" cy="6838950"/>
          </a:xfrm>
          <a:prstGeom prst="rect">
            <a:avLst/>
          </a:prstGeom>
          <a:noFill/>
          <a:ln>
            <a:noFill/>
          </a:ln>
        </p:spPr>
      </p:pic>
      <p:sp>
        <p:nvSpPr>
          <p:cNvPr id="251" name="Google Shape;251;p12"/>
          <p:cNvSpPr/>
          <p:nvPr/>
        </p:nvSpPr>
        <p:spPr>
          <a:xfrm flipH="1">
            <a:off x="-1029890" y="413975"/>
            <a:ext cx="2519365" cy="985301"/>
          </a:xfrm>
          <a:custGeom>
            <a:rect b="b" l="l" r="r" t="t"/>
            <a:pathLst>
              <a:path extrusionOk="0" h="1094779" w="2519365">
                <a:moveTo>
                  <a:pt x="0" y="0"/>
                </a:moveTo>
                <a:lnTo>
                  <a:pt x="2519365" y="0"/>
                </a:lnTo>
                <a:lnTo>
                  <a:pt x="2519365" y="1094778"/>
                </a:lnTo>
                <a:lnTo>
                  <a:pt x="0" y="109477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7a64971615_1_38"/>
          <p:cNvSpPr/>
          <p:nvPr/>
        </p:nvSpPr>
        <p:spPr>
          <a:xfrm>
            <a:off x="0" y="0"/>
            <a:ext cx="18288000" cy="1036415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7" l="0" r="0" t="-388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 name="Google Shape;257;g37a64971615_1_38"/>
          <p:cNvSpPr/>
          <p:nvPr/>
        </p:nvSpPr>
        <p:spPr>
          <a:xfrm rot="913046">
            <a:off x="-8334156" y="1455061"/>
            <a:ext cx="12072717" cy="12826261"/>
          </a:xfrm>
          <a:custGeom>
            <a:rect b="b" l="l" r="r" t="t"/>
            <a:pathLst>
              <a:path extrusionOk="0" h="12825419" w="12071925">
                <a:moveTo>
                  <a:pt x="0" y="0"/>
                </a:moveTo>
                <a:lnTo>
                  <a:pt x="12071925" y="0"/>
                </a:lnTo>
                <a:lnTo>
                  <a:pt x="12071925" y="12825419"/>
                </a:lnTo>
                <a:lnTo>
                  <a:pt x="0" y="1282541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 name="Google Shape;258;g37a64971615_1_38"/>
          <p:cNvSpPr txBox="1"/>
          <p:nvPr/>
        </p:nvSpPr>
        <p:spPr>
          <a:xfrm>
            <a:off x="1803605" y="468738"/>
            <a:ext cx="10613400" cy="9852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6400"/>
              <a:buFont typeface="Arial"/>
              <a:buNone/>
            </a:pPr>
            <a:r>
              <a:rPr lang="es-CL" sz="6400">
                <a:latin typeface="Raleway ExtraBold"/>
                <a:ea typeface="Raleway ExtraBold"/>
                <a:cs typeface="Raleway ExtraBold"/>
                <a:sym typeface="Raleway ExtraBold"/>
              </a:rPr>
              <a:t>Nuestra propuesta</a:t>
            </a:r>
            <a:endParaRPr b="0" i="0" sz="6400" u="none" cap="none" strike="noStrike">
              <a:solidFill>
                <a:srgbClr val="000000"/>
              </a:solidFill>
              <a:latin typeface="Raleway ExtraBold"/>
              <a:ea typeface="Raleway ExtraBold"/>
              <a:cs typeface="Raleway ExtraBold"/>
              <a:sym typeface="Raleway ExtraBold"/>
            </a:endParaRPr>
          </a:p>
        </p:txBody>
      </p:sp>
      <p:sp>
        <p:nvSpPr>
          <p:cNvPr id="259" name="Google Shape;259;g37a64971615_1_38"/>
          <p:cNvSpPr txBox="1"/>
          <p:nvPr/>
        </p:nvSpPr>
        <p:spPr>
          <a:xfrm>
            <a:off x="1803599" y="1600675"/>
            <a:ext cx="13743300" cy="307800"/>
          </a:xfrm>
          <a:prstGeom prst="rect">
            <a:avLst/>
          </a:prstGeom>
          <a:noFill/>
          <a:ln>
            <a:noFill/>
          </a:ln>
        </p:spPr>
        <p:txBody>
          <a:bodyPr anchorCtr="0" anchor="t" bIns="0" lIns="0" spcFirstLastPara="1" rIns="0" wrap="square" tIns="0">
            <a:spAutoFit/>
          </a:bodyPr>
          <a:lstStyle/>
          <a:p>
            <a:pPr indent="0" lvl="0" marL="0" marR="0" rtl="0" algn="just">
              <a:lnSpc>
                <a:spcPct val="146500"/>
              </a:lnSpc>
              <a:spcBef>
                <a:spcPts val="0"/>
              </a:spcBef>
              <a:spcAft>
                <a:spcPts val="0"/>
              </a:spcAft>
              <a:buClr>
                <a:srgbClr val="000000"/>
              </a:buClr>
              <a:buSzPts val="2000"/>
              <a:buFont typeface="Arial"/>
              <a:buNone/>
            </a:pPr>
            <a:r>
              <a:rPr lang="es-CL" sz="2000">
                <a:solidFill>
                  <a:srgbClr val="101010"/>
                </a:solidFill>
                <a:latin typeface="Raleway"/>
                <a:ea typeface="Raleway"/>
                <a:cs typeface="Raleway"/>
                <a:sym typeface="Raleway"/>
              </a:rPr>
              <a:t>Lo que se ve a continuación es un esqueleto (no funcional) de la página.</a:t>
            </a:r>
            <a:endParaRPr b="0" sz="2000" u="none" cap="none" strike="noStrike">
              <a:solidFill>
                <a:srgbClr val="101010"/>
              </a:solidFill>
              <a:latin typeface="Raleway"/>
              <a:ea typeface="Raleway"/>
              <a:cs typeface="Raleway"/>
              <a:sym typeface="Raleway"/>
            </a:endParaRPr>
          </a:p>
        </p:txBody>
      </p:sp>
      <p:pic>
        <p:nvPicPr>
          <p:cNvPr id="260" name="Google Shape;260;g37a64971615_1_38"/>
          <p:cNvPicPr preferRelativeResize="0"/>
          <p:nvPr/>
        </p:nvPicPr>
        <p:blipFill rotWithShape="1">
          <a:blip r:embed="rId5">
            <a:alphaModFix/>
          </a:blip>
          <a:srcRect b="169" l="1004" r="492" t="229"/>
          <a:stretch/>
        </p:blipFill>
        <p:spPr>
          <a:xfrm>
            <a:off x="1841700" y="2079000"/>
            <a:ext cx="3762375" cy="8149174"/>
          </a:xfrm>
          <a:prstGeom prst="rect">
            <a:avLst/>
          </a:prstGeom>
          <a:noFill/>
          <a:ln>
            <a:noFill/>
          </a:ln>
        </p:spPr>
      </p:pic>
      <p:pic>
        <p:nvPicPr>
          <p:cNvPr id="261" name="Google Shape;261;g37a64971615_1_38"/>
          <p:cNvPicPr preferRelativeResize="0"/>
          <p:nvPr/>
        </p:nvPicPr>
        <p:blipFill rotWithShape="1">
          <a:blip r:embed="rId6">
            <a:alphaModFix/>
          </a:blip>
          <a:srcRect b="357" l="447" r="0" t="307"/>
          <a:stretch/>
        </p:blipFill>
        <p:spPr>
          <a:xfrm>
            <a:off x="5932775" y="2092650"/>
            <a:ext cx="3773850" cy="8125476"/>
          </a:xfrm>
          <a:prstGeom prst="rect">
            <a:avLst/>
          </a:prstGeom>
          <a:noFill/>
          <a:ln>
            <a:noFill/>
          </a:ln>
        </p:spPr>
      </p:pic>
      <p:pic>
        <p:nvPicPr>
          <p:cNvPr id="262" name="Google Shape;262;g37a64971615_1_38"/>
          <p:cNvPicPr preferRelativeResize="0"/>
          <p:nvPr/>
        </p:nvPicPr>
        <p:blipFill rotWithShape="1">
          <a:blip r:embed="rId7">
            <a:alphaModFix/>
          </a:blip>
          <a:srcRect b="0" l="0" r="0" t="457"/>
          <a:stretch/>
        </p:blipFill>
        <p:spPr>
          <a:xfrm>
            <a:off x="9999175" y="2097525"/>
            <a:ext cx="3762375" cy="8149174"/>
          </a:xfrm>
          <a:prstGeom prst="rect">
            <a:avLst/>
          </a:prstGeom>
          <a:noFill/>
          <a:ln>
            <a:noFill/>
          </a:ln>
        </p:spPr>
      </p:pic>
      <p:pic>
        <p:nvPicPr>
          <p:cNvPr id="263" name="Google Shape;263;g37a64971615_1_38"/>
          <p:cNvPicPr preferRelativeResize="0"/>
          <p:nvPr/>
        </p:nvPicPr>
        <p:blipFill rotWithShape="1">
          <a:blip r:embed="rId8">
            <a:alphaModFix/>
          </a:blip>
          <a:srcRect b="0" l="1009" r="0" t="229"/>
          <a:stretch/>
        </p:blipFill>
        <p:spPr>
          <a:xfrm>
            <a:off x="14092200" y="2079000"/>
            <a:ext cx="3762375" cy="8162925"/>
          </a:xfrm>
          <a:prstGeom prst="rect">
            <a:avLst/>
          </a:prstGeom>
          <a:noFill/>
          <a:ln>
            <a:noFill/>
          </a:ln>
        </p:spPr>
      </p:pic>
      <p:sp>
        <p:nvSpPr>
          <p:cNvPr id="264" name="Google Shape;264;g37a64971615_1_38"/>
          <p:cNvSpPr/>
          <p:nvPr/>
        </p:nvSpPr>
        <p:spPr>
          <a:xfrm flipH="1">
            <a:off x="-1029890" y="413975"/>
            <a:ext cx="2519365" cy="985301"/>
          </a:xfrm>
          <a:custGeom>
            <a:rect b="b" l="l" r="r" t="t"/>
            <a:pathLst>
              <a:path extrusionOk="0" h="1094779" w="2519365">
                <a:moveTo>
                  <a:pt x="0" y="0"/>
                </a:moveTo>
                <a:lnTo>
                  <a:pt x="2519365" y="0"/>
                </a:lnTo>
                <a:lnTo>
                  <a:pt x="2519365" y="1094778"/>
                </a:lnTo>
                <a:lnTo>
                  <a:pt x="0" y="109477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7a64971615_1_5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7" l="0" r="0" t="-388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 name="Google Shape;270;g37a64971615_1_51"/>
          <p:cNvSpPr/>
          <p:nvPr/>
        </p:nvSpPr>
        <p:spPr>
          <a:xfrm rot="913251">
            <a:off x="-5411488" y="1059043"/>
            <a:ext cx="8851385" cy="10773400"/>
          </a:xfrm>
          <a:custGeom>
            <a:rect b="b" l="l" r="r" t="t"/>
            <a:pathLst>
              <a:path extrusionOk="0" h="12825419" w="12071925">
                <a:moveTo>
                  <a:pt x="0" y="0"/>
                </a:moveTo>
                <a:lnTo>
                  <a:pt x="12071925" y="0"/>
                </a:lnTo>
                <a:lnTo>
                  <a:pt x="12071925" y="12825419"/>
                </a:lnTo>
                <a:lnTo>
                  <a:pt x="0" y="1282541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1" name="Google Shape;271;g37a64971615_1_51"/>
          <p:cNvSpPr txBox="1"/>
          <p:nvPr/>
        </p:nvSpPr>
        <p:spPr>
          <a:xfrm>
            <a:off x="1803605" y="468738"/>
            <a:ext cx="10613400" cy="9852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6400"/>
              <a:buFont typeface="Arial"/>
              <a:buNone/>
            </a:pPr>
            <a:r>
              <a:rPr lang="es-CL" sz="6400">
                <a:latin typeface="Raleway ExtraBold"/>
                <a:ea typeface="Raleway ExtraBold"/>
                <a:cs typeface="Raleway ExtraBold"/>
                <a:sym typeface="Raleway ExtraBold"/>
              </a:rPr>
              <a:t>Carta Gantt</a:t>
            </a:r>
            <a:endParaRPr b="0" i="0" sz="6400" u="none" cap="none" strike="noStrike">
              <a:solidFill>
                <a:srgbClr val="000000"/>
              </a:solidFill>
              <a:latin typeface="Raleway ExtraBold"/>
              <a:ea typeface="Raleway ExtraBold"/>
              <a:cs typeface="Raleway ExtraBold"/>
              <a:sym typeface="Raleway ExtraBold"/>
            </a:endParaRPr>
          </a:p>
        </p:txBody>
      </p:sp>
      <p:pic>
        <p:nvPicPr>
          <p:cNvPr id="272" name="Google Shape;272;g37a64971615_1_51"/>
          <p:cNvPicPr preferRelativeResize="0"/>
          <p:nvPr/>
        </p:nvPicPr>
        <p:blipFill rotWithShape="1">
          <a:blip r:embed="rId5">
            <a:alphaModFix/>
          </a:blip>
          <a:srcRect b="0" l="0" r="61959" t="48723"/>
          <a:stretch/>
        </p:blipFill>
        <p:spPr>
          <a:xfrm>
            <a:off x="14949242" y="-170183"/>
            <a:ext cx="3338750" cy="2263075"/>
          </a:xfrm>
          <a:prstGeom prst="rect">
            <a:avLst/>
          </a:prstGeom>
          <a:noFill/>
          <a:ln>
            <a:noFill/>
          </a:ln>
        </p:spPr>
      </p:pic>
      <p:sp>
        <p:nvSpPr>
          <p:cNvPr id="273" name="Google Shape;273;g37a64971615_1_51"/>
          <p:cNvSpPr/>
          <p:nvPr/>
        </p:nvSpPr>
        <p:spPr>
          <a:xfrm flipH="1">
            <a:off x="-1029890" y="413974"/>
            <a:ext cx="2519365" cy="985301"/>
          </a:xfrm>
          <a:custGeom>
            <a:rect b="b" l="l" r="r" t="t"/>
            <a:pathLst>
              <a:path extrusionOk="0" h="1094779" w="2519365">
                <a:moveTo>
                  <a:pt x="0" y="0"/>
                </a:moveTo>
                <a:lnTo>
                  <a:pt x="2519365" y="0"/>
                </a:lnTo>
                <a:lnTo>
                  <a:pt x="2519365" y="1094778"/>
                </a:lnTo>
                <a:lnTo>
                  <a:pt x="0" y="109477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74" name="Google Shape;274;g37a64971615_1_51" title="Carta Gantt - Instacotiza v1.jpg">
            <a:hlinkClick r:id="rId7"/>
          </p:cNvPr>
          <p:cNvPicPr preferRelativeResize="0"/>
          <p:nvPr/>
        </p:nvPicPr>
        <p:blipFill>
          <a:blip r:embed="rId8">
            <a:alphaModFix/>
          </a:blip>
          <a:stretch>
            <a:fillRect/>
          </a:stretch>
        </p:blipFill>
        <p:spPr>
          <a:xfrm>
            <a:off x="0" y="2404353"/>
            <a:ext cx="18288000" cy="61793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7a64971615_1_22"/>
          <p:cNvSpPr/>
          <p:nvPr/>
        </p:nvSpPr>
        <p:spPr>
          <a:xfrm>
            <a:off x="0" y="0"/>
            <a:ext cx="197510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7" l="0" r="0" t="-388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 name="Google Shape;280;g37a64971615_1_22"/>
          <p:cNvSpPr txBox="1"/>
          <p:nvPr/>
        </p:nvSpPr>
        <p:spPr>
          <a:xfrm>
            <a:off x="4893649" y="2830345"/>
            <a:ext cx="10223400" cy="22332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Clr>
                <a:srgbClr val="000000"/>
              </a:buClr>
              <a:buSzPts val="14509"/>
              <a:buFont typeface="Arial"/>
              <a:buNone/>
            </a:pPr>
            <a:r>
              <a:rPr b="1" i="0" lang="es-CL" sz="14509" u="none" cap="none" strike="noStrike">
                <a:solidFill>
                  <a:srgbClr val="000000"/>
                </a:solidFill>
                <a:latin typeface="Raleway Black"/>
                <a:ea typeface="Raleway Black"/>
                <a:cs typeface="Raleway Black"/>
                <a:sym typeface="Raleway Black"/>
              </a:rPr>
              <a:t>GRACIAS!</a:t>
            </a:r>
            <a:endParaRPr b="0" i="0" sz="1400" u="none" cap="none" strike="noStrike">
              <a:solidFill>
                <a:srgbClr val="000000"/>
              </a:solidFill>
              <a:latin typeface="Arial"/>
              <a:ea typeface="Arial"/>
              <a:cs typeface="Arial"/>
              <a:sym typeface="Arial"/>
            </a:endParaRPr>
          </a:p>
        </p:txBody>
      </p:sp>
      <p:sp>
        <p:nvSpPr>
          <p:cNvPr id="281" name="Google Shape;281;g37a64971615_1_22"/>
          <p:cNvSpPr/>
          <p:nvPr/>
        </p:nvSpPr>
        <p:spPr>
          <a:xfrm rot="913046">
            <a:off x="-5190906" y="-507089"/>
            <a:ext cx="12072717" cy="12826261"/>
          </a:xfrm>
          <a:custGeom>
            <a:rect b="b" l="l" r="r" t="t"/>
            <a:pathLst>
              <a:path extrusionOk="0" h="12825419" w="12071925">
                <a:moveTo>
                  <a:pt x="0" y="0"/>
                </a:moveTo>
                <a:lnTo>
                  <a:pt x="12071925" y="0"/>
                </a:lnTo>
                <a:lnTo>
                  <a:pt x="12071925" y="12825419"/>
                </a:lnTo>
                <a:lnTo>
                  <a:pt x="0" y="1282541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82" name="Google Shape;282;g37a64971615_1_22"/>
          <p:cNvCxnSpPr/>
          <p:nvPr/>
        </p:nvCxnSpPr>
        <p:spPr>
          <a:xfrm>
            <a:off x="4392925" y="6826325"/>
            <a:ext cx="9734700" cy="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p:nvPr/>
        </p:nvSpPr>
        <p:spPr>
          <a:xfrm>
            <a:off x="0" y="0"/>
            <a:ext cx="192938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0" l="0" r="0" t="-3888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2"/>
          <p:cNvSpPr/>
          <p:nvPr/>
        </p:nvSpPr>
        <p:spPr>
          <a:xfrm flipH="1" rot="7352377">
            <a:off x="11764586" y="-3644813"/>
            <a:ext cx="10365225" cy="10093138"/>
          </a:xfrm>
          <a:custGeom>
            <a:rect b="b" l="l" r="r" t="t"/>
            <a:pathLst>
              <a:path extrusionOk="0" h="10093138" w="10365225">
                <a:moveTo>
                  <a:pt x="0" y="10093138"/>
                </a:moveTo>
                <a:lnTo>
                  <a:pt x="10365225" y="10093138"/>
                </a:lnTo>
                <a:lnTo>
                  <a:pt x="10365225" y="0"/>
                </a:lnTo>
                <a:lnTo>
                  <a:pt x="0" y="0"/>
                </a:lnTo>
                <a:lnTo>
                  <a:pt x="0" y="10093138"/>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1" name="Google Shape;101;p2"/>
          <p:cNvCxnSpPr/>
          <p:nvPr/>
        </p:nvCxnSpPr>
        <p:spPr>
          <a:xfrm>
            <a:off x="2747140" y="9001613"/>
            <a:ext cx="13021495" cy="0"/>
          </a:xfrm>
          <a:prstGeom prst="straightConnector1">
            <a:avLst/>
          </a:prstGeom>
          <a:noFill/>
          <a:ln cap="flat" cmpd="sng" w="19050">
            <a:solidFill>
              <a:srgbClr val="000000"/>
            </a:solidFill>
            <a:prstDash val="solid"/>
            <a:round/>
            <a:headEnd len="sm" w="sm" type="none"/>
            <a:tailEnd len="sm" w="sm" type="none"/>
          </a:ln>
        </p:spPr>
      </p:cxnSp>
      <p:sp>
        <p:nvSpPr>
          <p:cNvPr id="102" name="Google Shape;102;p2"/>
          <p:cNvSpPr/>
          <p:nvPr/>
        </p:nvSpPr>
        <p:spPr>
          <a:xfrm flipH="1" rot="-4241539">
            <a:off x="-6193772" y="4663925"/>
            <a:ext cx="10365225" cy="10093138"/>
          </a:xfrm>
          <a:custGeom>
            <a:rect b="b" l="l" r="r" t="t"/>
            <a:pathLst>
              <a:path extrusionOk="0" h="10093138" w="10365225">
                <a:moveTo>
                  <a:pt x="0" y="10093137"/>
                </a:moveTo>
                <a:lnTo>
                  <a:pt x="10365225" y="10093137"/>
                </a:lnTo>
                <a:lnTo>
                  <a:pt x="10365225" y="0"/>
                </a:lnTo>
                <a:lnTo>
                  <a:pt x="0" y="0"/>
                </a:lnTo>
                <a:lnTo>
                  <a:pt x="0" y="10093137"/>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2"/>
          <p:cNvSpPr/>
          <p:nvPr/>
        </p:nvSpPr>
        <p:spPr>
          <a:xfrm flipH="1">
            <a:off x="-720231" y="1718391"/>
            <a:ext cx="2519365" cy="1094779"/>
          </a:xfrm>
          <a:custGeom>
            <a:rect b="b" l="l" r="r" t="t"/>
            <a:pathLst>
              <a:path extrusionOk="0" h="1094779" w="2519365">
                <a:moveTo>
                  <a:pt x="2519365" y="0"/>
                </a:moveTo>
                <a:lnTo>
                  <a:pt x="0" y="0"/>
                </a:lnTo>
                <a:lnTo>
                  <a:pt x="0" y="1094779"/>
                </a:lnTo>
                <a:lnTo>
                  <a:pt x="2519365" y="1094779"/>
                </a:lnTo>
                <a:lnTo>
                  <a:pt x="2519365"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2"/>
          <p:cNvSpPr txBox="1"/>
          <p:nvPr/>
        </p:nvSpPr>
        <p:spPr>
          <a:xfrm>
            <a:off x="2747140" y="1766016"/>
            <a:ext cx="7158000" cy="9852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6400"/>
              <a:buFont typeface="Arial"/>
              <a:buNone/>
            </a:pPr>
            <a:r>
              <a:rPr b="0" i="0" lang="es-CL" sz="6400" u="none" cap="none" strike="noStrike">
                <a:solidFill>
                  <a:srgbClr val="000000"/>
                </a:solidFill>
                <a:latin typeface="Raleway ExtraBold"/>
                <a:ea typeface="Raleway ExtraBold"/>
                <a:cs typeface="Raleway ExtraBold"/>
                <a:sym typeface="Raleway ExtraBold"/>
              </a:rPr>
              <a:t>Contexto</a:t>
            </a:r>
            <a:endParaRPr b="0" i="0" sz="6400" u="none" cap="none" strike="noStrike">
              <a:solidFill>
                <a:srgbClr val="000000"/>
              </a:solidFill>
              <a:latin typeface="Raleway ExtraBold"/>
              <a:ea typeface="Raleway ExtraBold"/>
              <a:cs typeface="Raleway ExtraBold"/>
              <a:sym typeface="Raleway ExtraBold"/>
            </a:endParaRPr>
          </a:p>
        </p:txBody>
      </p:sp>
      <p:sp>
        <p:nvSpPr>
          <p:cNvPr id="105" name="Google Shape;105;p2"/>
          <p:cNvSpPr txBox="1"/>
          <p:nvPr/>
        </p:nvSpPr>
        <p:spPr>
          <a:xfrm>
            <a:off x="2728540" y="2930216"/>
            <a:ext cx="7195200" cy="3915900"/>
          </a:xfrm>
          <a:prstGeom prst="rect">
            <a:avLst/>
          </a:prstGeom>
          <a:noFill/>
          <a:ln>
            <a:noFill/>
          </a:ln>
        </p:spPr>
        <p:txBody>
          <a:bodyPr anchorCtr="0" anchor="t" bIns="0" lIns="0" spcFirstLastPara="1" rIns="0" wrap="square" tIns="0">
            <a:spAutoFit/>
          </a:bodyPr>
          <a:lstStyle/>
          <a:p>
            <a:pPr indent="0" lvl="0" marL="0" marR="0" rtl="0" algn="just">
              <a:lnSpc>
                <a:spcPct val="146500"/>
              </a:lnSpc>
              <a:spcBef>
                <a:spcPts val="0"/>
              </a:spcBef>
              <a:spcAft>
                <a:spcPts val="0"/>
              </a:spcAft>
              <a:buClr>
                <a:srgbClr val="000000"/>
              </a:buClr>
              <a:buSzPts val="2000"/>
              <a:buFont typeface="Arial"/>
              <a:buNone/>
            </a:pPr>
            <a:r>
              <a:rPr lang="es-CL" sz="2000">
                <a:solidFill>
                  <a:srgbClr val="101010"/>
                </a:solidFill>
                <a:latin typeface="Raleway"/>
                <a:ea typeface="Raleway"/>
                <a:cs typeface="Raleway"/>
                <a:sym typeface="Raleway"/>
              </a:rPr>
              <a:t>El cliente (early adopter) suele tener problemas al momento de realizar cotizaciones, normalmente debe esperar a llegar a su hogar y utilizar horario fuera de su tiempo de trabajo para crear y enviar cotizaciones de presupuestos que hace en terreno, ya que no se puede manejar de manera eficiente en herramientas de ofimática móviles, utilizando tiempo extra en casa. Además, estas planillas de </a:t>
            </a:r>
            <a:r>
              <a:rPr lang="es-CL" sz="2000">
                <a:solidFill>
                  <a:srgbClr val="101010"/>
                </a:solidFill>
                <a:latin typeface="Raleway"/>
                <a:ea typeface="Raleway"/>
                <a:cs typeface="Raleway"/>
                <a:sym typeface="Raleway"/>
              </a:rPr>
              <a:t>cotización</a:t>
            </a:r>
            <a:r>
              <a:rPr lang="es-CL" sz="2000">
                <a:solidFill>
                  <a:srgbClr val="101010"/>
                </a:solidFill>
                <a:latin typeface="Raleway"/>
                <a:ea typeface="Raleway"/>
                <a:cs typeface="Raleway"/>
                <a:sym typeface="Raleway"/>
              </a:rPr>
              <a:t> son hechas de forma completamente manual, ya que el cliente busca que queden ordenadas en un documento formal.</a:t>
            </a:r>
            <a:endParaRPr b="0" i="0" sz="2000" u="none" cap="none" strike="noStrike">
              <a:solidFill>
                <a:srgbClr val="101010"/>
              </a:solidFill>
              <a:latin typeface="Raleway"/>
              <a:ea typeface="Raleway"/>
              <a:cs typeface="Raleway"/>
              <a:sym typeface="Raleway"/>
            </a:endParaRPr>
          </a:p>
        </p:txBody>
      </p:sp>
      <p:pic>
        <p:nvPicPr>
          <p:cNvPr id="106" name="Google Shape;106;p2"/>
          <p:cNvPicPr preferRelativeResize="0"/>
          <p:nvPr/>
        </p:nvPicPr>
        <p:blipFill>
          <a:blip r:embed="rId6">
            <a:alphaModFix/>
          </a:blip>
          <a:stretch>
            <a:fillRect/>
          </a:stretch>
        </p:blipFill>
        <p:spPr>
          <a:xfrm>
            <a:off x="11075075" y="1870800"/>
            <a:ext cx="5375700" cy="5388600"/>
          </a:xfrm>
          <a:prstGeom prst="roundRect">
            <a:avLst>
              <a:gd fmla="val 11164"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4ab1ef28d9_1_0"/>
          <p:cNvSpPr/>
          <p:nvPr/>
        </p:nvSpPr>
        <p:spPr>
          <a:xfrm>
            <a:off x="0" y="0"/>
            <a:ext cx="19248120" cy="10672763"/>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74" l="0" r="0" t="-3888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12" name="Google Shape;112;g34ab1ef28d9_1_0"/>
          <p:cNvCxnSpPr/>
          <p:nvPr/>
        </p:nvCxnSpPr>
        <p:spPr>
          <a:xfrm>
            <a:off x="2596525" y="9001625"/>
            <a:ext cx="6255900" cy="0"/>
          </a:xfrm>
          <a:prstGeom prst="straightConnector1">
            <a:avLst/>
          </a:prstGeom>
          <a:noFill/>
          <a:ln cap="flat" cmpd="sng" w="19050">
            <a:solidFill>
              <a:srgbClr val="000000"/>
            </a:solidFill>
            <a:prstDash val="solid"/>
            <a:round/>
            <a:headEnd len="sm" w="sm" type="none"/>
            <a:tailEnd len="sm" w="sm" type="none"/>
          </a:ln>
        </p:spPr>
      </p:cxnSp>
      <p:sp>
        <p:nvSpPr>
          <p:cNvPr id="113" name="Google Shape;113;g34ab1ef28d9_1_0"/>
          <p:cNvSpPr/>
          <p:nvPr/>
        </p:nvSpPr>
        <p:spPr>
          <a:xfrm>
            <a:off x="9366345" y="4596111"/>
            <a:ext cx="2519365" cy="1094779"/>
          </a:xfrm>
          <a:custGeom>
            <a:rect b="b" l="l" r="r" t="t"/>
            <a:pathLst>
              <a:path extrusionOk="0" h="1094779" w="2519365">
                <a:moveTo>
                  <a:pt x="0" y="0"/>
                </a:moveTo>
                <a:lnTo>
                  <a:pt x="2519366" y="0"/>
                </a:lnTo>
                <a:lnTo>
                  <a:pt x="2519366" y="1094778"/>
                </a:lnTo>
                <a:lnTo>
                  <a:pt x="0" y="109477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 name="Google Shape;114;g34ab1ef28d9_1_0"/>
          <p:cNvSpPr/>
          <p:nvPr/>
        </p:nvSpPr>
        <p:spPr>
          <a:xfrm>
            <a:off x="9366345" y="1232419"/>
            <a:ext cx="2519365" cy="1094779"/>
          </a:xfrm>
          <a:custGeom>
            <a:rect b="b" l="l" r="r" t="t"/>
            <a:pathLst>
              <a:path extrusionOk="0" h="1094779" w="2519365">
                <a:moveTo>
                  <a:pt x="0" y="0"/>
                </a:moveTo>
                <a:lnTo>
                  <a:pt x="2519366" y="0"/>
                </a:lnTo>
                <a:lnTo>
                  <a:pt x="2519366" y="1094779"/>
                </a:lnTo>
                <a:lnTo>
                  <a:pt x="0" y="109477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g34ab1ef28d9_1_0"/>
          <p:cNvSpPr/>
          <p:nvPr/>
        </p:nvSpPr>
        <p:spPr>
          <a:xfrm flipH="1" rot="8928902">
            <a:off x="-2778926" y="-3219621"/>
            <a:ext cx="12299424" cy="8501977"/>
          </a:xfrm>
          <a:custGeom>
            <a:rect b="b" l="l" r="r" t="t"/>
            <a:pathLst>
              <a:path extrusionOk="0" h="8506950" w="12306618">
                <a:moveTo>
                  <a:pt x="12306619" y="0"/>
                </a:moveTo>
                <a:lnTo>
                  <a:pt x="0" y="0"/>
                </a:lnTo>
                <a:lnTo>
                  <a:pt x="0" y="8506950"/>
                </a:lnTo>
                <a:lnTo>
                  <a:pt x="12306619" y="8506950"/>
                </a:lnTo>
                <a:lnTo>
                  <a:pt x="12306619" y="0"/>
                </a:lnTo>
                <a:close/>
              </a:path>
            </a:pathLst>
          </a:custGeom>
          <a:blipFill rotWithShape="1">
            <a:blip r:embed="rId5">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 name="Google Shape;116;g34ab1ef28d9_1_0"/>
          <p:cNvSpPr txBox="1"/>
          <p:nvPr/>
        </p:nvSpPr>
        <p:spPr>
          <a:xfrm>
            <a:off x="2581320" y="6698650"/>
            <a:ext cx="9572700" cy="20460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6300"/>
              <a:buFont typeface="Arial"/>
              <a:buNone/>
            </a:pPr>
            <a:r>
              <a:rPr b="1" i="0" lang="es-CL" sz="6300" u="none" cap="none" strike="noStrike">
                <a:solidFill>
                  <a:srgbClr val="000000"/>
                </a:solidFill>
                <a:latin typeface="Raleway Black"/>
                <a:ea typeface="Raleway Black"/>
                <a:cs typeface="Raleway Black"/>
                <a:sym typeface="Raleway Black"/>
              </a:rPr>
              <a:t>Problemática y Solución</a:t>
            </a:r>
            <a:endParaRPr b="1" i="0" sz="6300" u="none" cap="none" strike="noStrike">
              <a:solidFill>
                <a:srgbClr val="000000"/>
              </a:solidFill>
              <a:latin typeface="Raleway Black"/>
              <a:ea typeface="Raleway Black"/>
              <a:cs typeface="Raleway Black"/>
              <a:sym typeface="Raleway Black"/>
            </a:endParaRPr>
          </a:p>
        </p:txBody>
      </p:sp>
      <p:sp>
        <p:nvSpPr>
          <p:cNvPr id="117" name="Google Shape;117;g34ab1ef28d9_1_0"/>
          <p:cNvSpPr txBox="1"/>
          <p:nvPr/>
        </p:nvSpPr>
        <p:spPr>
          <a:xfrm>
            <a:off x="9644315" y="1524413"/>
            <a:ext cx="2090100" cy="36960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Clr>
                <a:srgbClr val="000000"/>
              </a:buClr>
              <a:buSzPts val="2401"/>
              <a:buFont typeface="Arial"/>
              <a:buNone/>
            </a:pPr>
            <a:r>
              <a:rPr b="1" i="0" lang="es-CL" sz="2401" u="none" cap="none" strike="noStrike">
                <a:solidFill>
                  <a:srgbClr val="101010"/>
                </a:solidFill>
                <a:latin typeface="Raleway Medium"/>
                <a:ea typeface="Raleway Medium"/>
                <a:cs typeface="Raleway Medium"/>
                <a:sym typeface="Raleway Medium"/>
              </a:rPr>
              <a:t>Problemática</a:t>
            </a:r>
            <a:endParaRPr b="0" i="0" sz="1200" u="none" cap="none" strike="noStrike">
              <a:solidFill>
                <a:srgbClr val="000000"/>
              </a:solidFill>
              <a:latin typeface="Arial"/>
              <a:ea typeface="Arial"/>
              <a:cs typeface="Arial"/>
              <a:sym typeface="Arial"/>
            </a:endParaRPr>
          </a:p>
        </p:txBody>
      </p:sp>
      <p:pic>
        <p:nvPicPr>
          <p:cNvPr descr="Desafíos del aprendizaje que pueden afectar escribir con un teclado" id="118" name="Google Shape;118;g34ab1ef28d9_1_0"/>
          <p:cNvPicPr preferRelativeResize="0"/>
          <p:nvPr/>
        </p:nvPicPr>
        <p:blipFill rotWithShape="1">
          <a:blip r:embed="rId6">
            <a:alphaModFix/>
          </a:blip>
          <a:srcRect b="0" l="0" r="0" t="1438"/>
          <a:stretch/>
        </p:blipFill>
        <p:spPr>
          <a:xfrm>
            <a:off x="2747150" y="1894025"/>
            <a:ext cx="4788600" cy="3822900"/>
          </a:xfrm>
          <a:prstGeom prst="roundRect">
            <a:avLst>
              <a:gd fmla="val 4130" name="adj"/>
            </a:avLst>
          </a:prstGeom>
          <a:noFill/>
          <a:ln>
            <a:noFill/>
          </a:ln>
        </p:spPr>
      </p:pic>
      <p:sp>
        <p:nvSpPr>
          <p:cNvPr id="119" name="Google Shape;119;g34ab1ef28d9_1_0"/>
          <p:cNvSpPr txBox="1"/>
          <p:nvPr/>
        </p:nvSpPr>
        <p:spPr>
          <a:xfrm>
            <a:off x="9644315" y="4888105"/>
            <a:ext cx="2090100" cy="36960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Clr>
                <a:srgbClr val="000000"/>
              </a:buClr>
              <a:buSzPts val="2401"/>
              <a:buFont typeface="Arial"/>
              <a:buNone/>
            </a:pPr>
            <a:r>
              <a:rPr b="1" i="0" lang="es-CL" sz="2401" u="none" cap="none" strike="noStrike">
                <a:solidFill>
                  <a:srgbClr val="101010"/>
                </a:solidFill>
                <a:latin typeface="Raleway Medium"/>
                <a:ea typeface="Raleway Medium"/>
                <a:cs typeface="Raleway Medium"/>
                <a:sym typeface="Raleway Medium"/>
              </a:rPr>
              <a:t>Solución</a:t>
            </a:r>
            <a:endParaRPr b="0" i="0" sz="1200" u="none" cap="none" strike="noStrike">
              <a:solidFill>
                <a:srgbClr val="000000"/>
              </a:solidFill>
              <a:latin typeface="Arial"/>
              <a:ea typeface="Arial"/>
              <a:cs typeface="Arial"/>
              <a:sym typeface="Arial"/>
            </a:endParaRPr>
          </a:p>
        </p:txBody>
      </p:sp>
      <p:sp>
        <p:nvSpPr>
          <p:cNvPr id="120" name="Google Shape;120;g34ab1ef28d9_1_0"/>
          <p:cNvSpPr txBox="1"/>
          <p:nvPr/>
        </p:nvSpPr>
        <p:spPr>
          <a:xfrm>
            <a:off x="9366425" y="2474525"/>
            <a:ext cx="7810800" cy="232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200"/>
              </a:spcBef>
              <a:spcAft>
                <a:spcPts val="0"/>
              </a:spcAft>
              <a:buClr>
                <a:schemeClr val="dk1"/>
              </a:buClr>
              <a:buSzPts val="1100"/>
              <a:buFont typeface="Arial"/>
              <a:buNone/>
            </a:pPr>
            <a:r>
              <a:rPr lang="es-CL" sz="2093">
                <a:solidFill>
                  <a:srgbClr val="101010"/>
                </a:solidFill>
                <a:latin typeface="Raleway"/>
                <a:ea typeface="Raleway"/>
                <a:cs typeface="Raleway"/>
                <a:sym typeface="Raleway"/>
              </a:rPr>
              <a:t>El cliente enfrenta dificultades para generar y enviar cotizaciones en terreno, ya que las herramientas móviles de ofimática no le resultan eficientes. Teniendo que destinar tiempo personal para elaborar manualmente planillas formales, generando sobrecarga de trabajo, retrasos y poca eficiencia.</a:t>
            </a:r>
            <a:endParaRPr b="0" i="0" sz="2093" u="none" cap="none" strike="noStrike">
              <a:solidFill>
                <a:srgbClr val="101010"/>
              </a:solidFill>
              <a:latin typeface="Raleway"/>
              <a:ea typeface="Raleway"/>
              <a:cs typeface="Raleway"/>
              <a:sym typeface="Raleway"/>
            </a:endParaRPr>
          </a:p>
          <a:p>
            <a:pPr indent="0" lvl="0" marL="0" marR="0" rtl="0" algn="just">
              <a:lnSpc>
                <a:spcPct val="139990"/>
              </a:lnSpc>
              <a:spcBef>
                <a:spcPts val="1200"/>
              </a:spcBef>
              <a:spcAft>
                <a:spcPts val="0"/>
              </a:spcAft>
              <a:buClr>
                <a:srgbClr val="000000"/>
              </a:buClr>
              <a:buSzPts val="2093"/>
              <a:buFont typeface="Arial"/>
              <a:buNone/>
            </a:pPr>
            <a:r>
              <a:t/>
            </a:r>
            <a:endParaRPr b="0" i="0" sz="2093" u="none" cap="none" strike="noStrike">
              <a:solidFill>
                <a:srgbClr val="101010"/>
              </a:solidFill>
              <a:latin typeface="Raleway"/>
              <a:ea typeface="Raleway"/>
              <a:cs typeface="Raleway"/>
              <a:sym typeface="Raleway"/>
            </a:endParaRPr>
          </a:p>
        </p:txBody>
      </p:sp>
      <p:sp>
        <p:nvSpPr>
          <p:cNvPr id="121" name="Google Shape;121;g34ab1ef28d9_1_0"/>
          <p:cNvSpPr txBox="1"/>
          <p:nvPr/>
        </p:nvSpPr>
        <p:spPr>
          <a:xfrm>
            <a:off x="9366345" y="5930629"/>
            <a:ext cx="6843000" cy="18042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Clr>
                <a:schemeClr val="dk1"/>
              </a:buClr>
              <a:buFont typeface="Arial"/>
              <a:buNone/>
            </a:pPr>
            <a:r>
              <a:rPr lang="es-CL" sz="2093">
                <a:solidFill>
                  <a:srgbClr val="101010"/>
                </a:solidFill>
                <a:latin typeface="Raleway"/>
                <a:ea typeface="Raleway"/>
                <a:cs typeface="Raleway"/>
                <a:sym typeface="Raleway"/>
              </a:rPr>
              <a:t>La solución consiste en desarrollar una plataforma moderna, rápida y eficiente para la creación y gestión de cotizaciones, enfocada en </a:t>
            </a:r>
            <a:r>
              <a:rPr lang="es-CL" sz="2093">
                <a:solidFill>
                  <a:srgbClr val="101010"/>
                </a:solidFill>
                <a:latin typeface="Raleway"/>
                <a:ea typeface="Raleway"/>
                <a:cs typeface="Raleway"/>
                <a:sym typeface="Raleway"/>
              </a:rPr>
              <a:t>múltiples</a:t>
            </a:r>
            <a:r>
              <a:rPr lang="es-CL" sz="2093">
                <a:solidFill>
                  <a:srgbClr val="101010"/>
                </a:solidFill>
                <a:latin typeface="Raleway"/>
                <a:ea typeface="Raleway"/>
                <a:cs typeface="Raleway"/>
                <a:sym typeface="Raleway"/>
              </a:rPr>
              <a:t> áreas. Permitiendo su uso multiplataforma, en móvil y escritorio.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p:nvPr/>
        </p:nvSpPr>
        <p:spPr>
          <a:xfrm>
            <a:off x="0" y="0"/>
            <a:ext cx="192938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7" l="0" r="0" t="-388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5"/>
          <p:cNvSpPr/>
          <p:nvPr/>
        </p:nvSpPr>
        <p:spPr>
          <a:xfrm rot="3300388">
            <a:off x="-5133796" y="6157269"/>
            <a:ext cx="11302295" cy="9903636"/>
          </a:xfrm>
          <a:custGeom>
            <a:rect b="b" l="l" r="r" t="t"/>
            <a:pathLst>
              <a:path extrusionOk="0" h="9903636" w="11302295">
                <a:moveTo>
                  <a:pt x="0" y="0"/>
                </a:moveTo>
                <a:lnTo>
                  <a:pt x="11302295" y="0"/>
                </a:lnTo>
                <a:lnTo>
                  <a:pt x="11302295" y="9903636"/>
                </a:lnTo>
                <a:lnTo>
                  <a:pt x="0" y="9903636"/>
                </a:lnTo>
                <a:lnTo>
                  <a:pt x="0" y="0"/>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 name="Google Shape;128;p5"/>
          <p:cNvSpPr/>
          <p:nvPr/>
        </p:nvSpPr>
        <p:spPr>
          <a:xfrm rot="-5922231">
            <a:off x="15123316" y="-5003283"/>
            <a:ext cx="13023076" cy="14098053"/>
          </a:xfrm>
          <a:custGeom>
            <a:rect b="b" l="l" r="r" t="t"/>
            <a:pathLst>
              <a:path extrusionOk="0" h="14098053" w="13023076">
                <a:moveTo>
                  <a:pt x="0" y="0"/>
                </a:moveTo>
                <a:lnTo>
                  <a:pt x="13023076" y="0"/>
                </a:lnTo>
                <a:lnTo>
                  <a:pt x="13023076" y="14098053"/>
                </a:lnTo>
                <a:lnTo>
                  <a:pt x="0" y="14098053"/>
                </a:lnTo>
                <a:lnTo>
                  <a:pt x="0" y="0"/>
                </a:lnTo>
                <a:close/>
              </a:path>
            </a:pathLst>
          </a:custGeom>
          <a:blipFill rotWithShape="1">
            <a:blip r:embed="rId5">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9" name="Google Shape;129;p5"/>
          <p:cNvCxnSpPr/>
          <p:nvPr/>
        </p:nvCxnSpPr>
        <p:spPr>
          <a:xfrm>
            <a:off x="2747140" y="9001613"/>
            <a:ext cx="13021495" cy="0"/>
          </a:xfrm>
          <a:prstGeom prst="straightConnector1">
            <a:avLst/>
          </a:prstGeom>
          <a:noFill/>
          <a:ln cap="flat" cmpd="sng" w="19050">
            <a:solidFill>
              <a:srgbClr val="000000"/>
            </a:solidFill>
            <a:prstDash val="solid"/>
            <a:round/>
            <a:headEnd len="sm" w="sm" type="none"/>
            <a:tailEnd len="sm" w="sm" type="none"/>
          </a:ln>
        </p:spPr>
      </p:cxnSp>
      <p:sp>
        <p:nvSpPr>
          <p:cNvPr id="130" name="Google Shape;130;p5"/>
          <p:cNvSpPr txBox="1"/>
          <p:nvPr/>
        </p:nvSpPr>
        <p:spPr>
          <a:xfrm>
            <a:off x="1191253" y="963928"/>
            <a:ext cx="13021500" cy="10620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7499"/>
              <a:buFont typeface="Arial"/>
              <a:buNone/>
            </a:pPr>
            <a:r>
              <a:rPr b="1" i="0" lang="es-CL" sz="6900" u="none" cap="none" strike="noStrike">
                <a:solidFill>
                  <a:srgbClr val="000000"/>
                </a:solidFill>
                <a:latin typeface="Raleway Black"/>
                <a:ea typeface="Raleway Black"/>
                <a:cs typeface="Raleway Black"/>
                <a:sym typeface="Raleway Black"/>
              </a:rPr>
              <a:t>Objetivo del Proyecto</a:t>
            </a:r>
            <a:endParaRPr b="1" i="0" sz="6900" u="none" cap="none" strike="noStrike">
              <a:solidFill>
                <a:srgbClr val="000000"/>
              </a:solidFill>
              <a:latin typeface="Raleway Black"/>
              <a:ea typeface="Raleway Black"/>
              <a:cs typeface="Raleway Black"/>
              <a:sym typeface="Raleway Black"/>
            </a:endParaRPr>
          </a:p>
        </p:txBody>
      </p:sp>
      <p:sp>
        <p:nvSpPr>
          <p:cNvPr id="131" name="Google Shape;131;p5"/>
          <p:cNvSpPr txBox="1"/>
          <p:nvPr/>
        </p:nvSpPr>
        <p:spPr>
          <a:xfrm>
            <a:off x="1191250" y="2317325"/>
            <a:ext cx="14409300" cy="18459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chemeClr val="dk1"/>
              </a:buClr>
              <a:buSzPts val="1100"/>
              <a:buFont typeface="Arial"/>
              <a:buNone/>
            </a:pPr>
            <a:r>
              <a:rPr lang="es-CL" sz="2200">
                <a:solidFill>
                  <a:srgbClr val="111111"/>
                </a:solidFill>
                <a:latin typeface="Raleway Medium"/>
                <a:ea typeface="Raleway Medium"/>
                <a:cs typeface="Raleway Medium"/>
                <a:sym typeface="Raleway Medium"/>
              </a:rPr>
              <a:t>Facilitar la creación de cotizaciones para diferentes departamentos de trabajo. Enfocada en personas que necesitan realizar cotizaciones de manera rápida, precisa y con un resultado visualmente agradable mientras están en terreno, así como para aquellos que no poseen buen manejo de herramientas de ofimática.</a:t>
            </a:r>
            <a:endParaRPr b="0" i="0" sz="2200" u="none" cap="none" strike="noStrike">
              <a:solidFill>
                <a:srgbClr val="111111"/>
              </a:solidFill>
              <a:latin typeface="Raleway Medium"/>
              <a:ea typeface="Raleway Medium"/>
              <a:cs typeface="Raleway Medium"/>
              <a:sym typeface="Raleway Medium"/>
            </a:endParaRPr>
          </a:p>
          <a:p>
            <a:pPr indent="0" lvl="0" marL="0" marR="0" rtl="0" algn="just">
              <a:lnSpc>
                <a:spcPct val="139990"/>
              </a:lnSpc>
              <a:spcBef>
                <a:spcPts val="0"/>
              </a:spcBef>
              <a:spcAft>
                <a:spcPts val="0"/>
              </a:spcAft>
              <a:buClr>
                <a:srgbClr val="000000"/>
              </a:buClr>
              <a:buSzPts val="2093"/>
              <a:buFont typeface="Arial"/>
              <a:buNone/>
            </a:pPr>
            <a:r>
              <a:t/>
            </a:r>
            <a:endParaRPr b="0" i="0" sz="2093" u="none" cap="none" strike="noStrike">
              <a:solidFill>
                <a:srgbClr val="101010"/>
              </a:solidFill>
              <a:latin typeface="Raleway"/>
              <a:ea typeface="Raleway"/>
              <a:cs typeface="Raleway"/>
              <a:sym typeface="Raleway"/>
            </a:endParaRPr>
          </a:p>
        </p:txBody>
      </p:sp>
      <p:sp>
        <p:nvSpPr>
          <p:cNvPr id="132" name="Google Shape;132;p5"/>
          <p:cNvSpPr txBox="1"/>
          <p:nvPr/>
        </p:nvSpPr>
        <p:spPr>
          <a:xfrm>
            <a:off x="8815572" y="4163234"/>
            <a:ext cx="6785100" cy="1062000"/>
          </a:xfrm>
          <a:prstGeom prst="rect">
            <a:avLst/>
          </a:prstGeom>
          <a:noFill/>
          <a:ln>
            <a:noFill/>
          </a:ln>
        </p:spPr>
        <p:txBody>
          <a:bodyPr anchorCtr="0" anchor="t" bIns="0" lIns="0" spcFirstLastPara="1" rIns="0" wrap="square" tIns="0">
            <a:spAutoFit/>
          </a:bodyPr>
          <a:lstStyle/>
          <a:p>
            <a:pPr indent="0" lvl="0" marL="0" marR="0" rtl="0" algn="r">
              <a:lnSpc>
                <a:spcPct val="111001"/>
              </a:lnSpc>
              <a:spcBef>
                <a:spcPts val="0"/>
              </a:spcBef>
              <a:spcAft>
                <a:spcPts val="0"/>
              </a:spcAft>
              <a:buClr>
                <a:srgbClr val="000000"/>
              </a:buClr>
              <a:buSzPts val="7499"/>
              <a:buFont typeface="Arial"/>
              <a:buNone/>
            </a:pPr>
            <a:r>
              <a:rPr b="1" i="0" lang="es-CL" sz="6900" u="none" cap="none" strike="noStrike">
                <a:solidFill>
                  <a:srgbClr val="000000"/>
                </a:solidFill>
                <a:latin typeface="Raleway Black"/>
                <a:ea typeface="Raleway Black"/>
                <a:cs typeface="Raleway Black"/>
                <a:sym typeface="Raleway Black"/>
              </a:rPr>
              <a:t>Visión</a:t>
            </a:r>
            <a:endParaRPr b="1" i="0" sz="6900" u="none" cap="none" strike="noStrike">
              <a:solidFill>
                <a:srgbClr val="000000"/>
              </a:solidFill>
              <a:latin typeface="Raleway Black"/>
              <a:ea typeface="Raleway Black"/>
              <a:cs typeface="Raleway Black"/>
              <a:sym typeface="Raleway Black"/>
            </a:endParaRPr>
          </a:p>
        </p:txBody>
      </p:sp>
      <p:sp>
        <p:nvSpPr>
          <p:cNvPr id="133" name="Google Shape;133;p5"/>
          <p:cNvSpPr txBox="1"/>
          <p:nvPr/>
        </p:nvSpPr>
        <p:spPr>
          <a:xfrm>
            <a:off x="1191250" y="5542925"/>
            <a:ext cx="14409300" cy="23541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chemeClr val="dk1"/>
              </a:buClr>
              <a:buSzPts val="1100"/>
              <a:buFont typeface="Arial"/>
              <a:buNone/>
            </a:pPr>
            <a:r>
              <a:rPr b="0" i="0" lang="es-CL" sz="2200" u="none" cap="none" strike="noStrike">
                <a:solidFill>
                  <a:srgbClr val="111111"/>
                </a:solidFill>
                <a:latin typeface="Raleway Medium"/>
                <a:ea typeface="Raleway Medium"/>
                <a:cs typeface="Raleway Medium"/>
                <a:sym typeface="Raleway Medium"/>
              </a:rPr>
              <a:t>El proyecto busca diseñar un sistema web responsive que p</a:t>
            </a:r>
            <a:r>
              <a:rPr lang="es-CL" sz="2200">
                <a:solidFill>
                  <a:srgbClr val="111111"/>
                </a:solidFill>
                <a:latin typeface="Raleway Medium"/>
                <a:ea typeface="Raleway Medium"/>
                <a:cs typeface="Raleway Medium"/>
                <a:sym typeface="Raleway Medium"/>
              </a:rPr>
              <a:t>ermitirá la realización de presupuestos de ventas para distintos sectores. Además, permitirá, para usuarios no registrados, guardar plantillas de cotizaciones para volverlas a cargar al sitio usando archivos en formato '.xml'. Para usuarios registrados permitirá guardar las plantillas en la nube para poder tener un acceso más rápido y sincronizado entre dispositivos.</a:t>
            </a:r>
            <a:endParaRPr b="0" i="0" sz="2200" u="none" cap="none" strike="noStrike">
              <a:solidFill>
                <a:srgbClr val="111111"/>
              </a:solidFill>
              <a:latin typeface="Raleway Medium"/>
              <a:ea typeface="Raleway Medium"/>
              <a:cs typeface="Raleway Medium"/>
              <a:sym typeface="Raleway Medium"/>
            </a:endParaRPr>
          </a:p>
          <a:p>
            <a:pPr indent="0" lvl="0" marL="0" marR="0" rtl="0" algn="just">
              <a:lnSpc>
                <a:spcPct val="139990"/>
              </a:lnSpc>
              <a:spcBef>
                <a:spcPts val="0"/>
              </a:spcBef>
              <a:spcAft>
                <a:spcPts val="0"/>
              </a:spcAft>
              <a:buClr>
                <a:srgbClr val="000000"/>
              </a:buClr>
              <a:buSzPts val="2093"/>
              <a:buFont typeface="Arial"/>
              <a:buNone/>
            </a:pPr>
            <a:r>
              <a:t/>
            </a:r>
            <a:endParaRPr b="0" i="0" sz="2093" u="none" cap="none" strike="noStrike">
              <a:solidFill>
                <a:srgbClr val="10101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4abd3e3445_0_22"/>
          <p:cNvSpPr/>
          <p:nvPr/>
        </p:nvSpPr>
        <p:spPr>
          <a:xfrm>
            <a:off x="0" y="0"/>
            <a:ext cx="189738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74" l="0" r="0" t="-3888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g34abd3e3445_0_22"/>
          <p:cNvSpPr/>
          <p:nvPr/>
        </p:nvSpPr>
        <p:spPr>
          <a:xfrm rot="5666558">
            <a:off x="-5010523" y="-1643422"/>
            <a:ext cx="11502891" cy="10079408"/>
          </a:xfrm>
          <a:custGeom>
            <a:rect b="b" l="l" r="r" t="t"/>
            <a:pathLst>
              <a:path extrusionOk="0" h="10074309" w="11497072">
                <a:moveTo>
                  <a:pt x="11497072" y="10074310"/>
                </a:moveTo>
                <a:lnTo>
                  <a:pt x="0" y="10074310"/>
                </a:lnTo>
                <a:lnTo>
                  <a:pt x="0" y="0"/>
                </a:lnTo>
                <a:lnTo>
                  <a:pt x="11497072" y="0"/>
                </a:lnTo>
                <a:lnTo>
                  <a:pt x="11497072" y="10074310"/>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g34abd3e3445_0_22"/>
          <p:cNvSpPr txBox="1"/>
          <p:nvPr/>
        </p:nvSpPr>
        <p:spPr>
          <a:xfrm>
            <a:off x="2747150" y="595650"/>
            <a:ext cx="12724200" cy="1154400"/>
          </a:xfrm>
          <a:prstGeom prst="rect">
            <a:avLst/>
          </a:prstGeom>
          <a:noFill/>
          <a:ln>
            <a:noFill/>
          </a:ln>
        </p:spPr>
        <p:txBody>
          <a:bodyPr anchorCtr="0" anchor="t" bIns="0" lIns="0" spcFirstLastPara="1" rIns="0" wrap="square" tIns="0">
            <a:spAutoFit/>
          </a:bodyPr>
          <a:lstStyle/>
          <a:p>
            <a:pPr indent="0" lvl="0" marL="0" marR="0" rtl="0" algn="r">
              <a:lnSpc>
                <a:spcPct val="111001"/>
              </a:lnSpc>
              <a:spcBef>
                <a:spcPts val="0"/>
              </a:spcBef>
              <a:spcAft>
                <a:spcPts val="0"/>
              </a:spcAft>
              <a:buClr>
                <a:srgbClr val="000000"/>
              </a:buClr>
              <a:buSzPts val="7499"/>
              <a:buFont typeface="Arial"/>
              <a:buNone/>
            </a:pPr>
            <a:r>
              <a:rPr b="1" i="0" lang="es-CL" sz="7499" u="none" cap="none" strike="noStrike">
                <a:solidFill>
                  <a:srgbClr val="000000"/>
                </a:solidFill>
                <a:latin typeface="Raleway Black"/>
                <a:ea typeface="Raleway Black"/>
                <a:cs typeface="Raleway Black"/>
                <a:sym typeface="Raleway Black"/>
              </a:rPr>
              <a:t>Casos de Uso</a:t>
            </a:r>
            <a:r>
              <a:rPr b="1" lang="es-CL" sz="7499">
                <a:latin typeface="Raleway Black"/>
                <a:ea typeface="Raleway Black"/>
                <a:cs typeface="Raleway Black"/>
                <a:sym typeface="Raleway Black"/>
              </a:rPr>
              <a:t> Principales</a:t>
            </a:r>
            <a:endParaRPr b="1" i="0" sz="7499" u="none" cap="none" strike="noStrike">
              <a:solidFill>
                <a:srgbClr val="000000"/>
              </a:solidFill>
              <a:latin typeface="Raleway Black"/>
              <a:ea typeface="Raleway Black"/>
              <a:cs typeface="Raleway Black"/>
              <a:sym typeface="Raleway Black"/>
            </a:endParaRPr>
          </a:p>
        </p:txBody>
      </p:sp>
      <p:cxnSp>
        <p:nvCxnSpPr>
          <p:cNvPr id="141" name="Google Shape;141;g34abd3e3445_0_22"/>
          <p:cNvCxnSpPr/>
          <p:nvPr/>
        </p:nvCxnSpPr>
        <p:spPr>
          <a:xfrm>
            <a:off x="2747140" y="9001613"/>
            <a:ext cx="13021500" cy="0"/>
          </a:xfrm>
          <a:prstGeom prst="straightConnector1">
            <a:avLst/>
          </a:prstGeom>
          <a:noFill/>
          <a:ln cap="flat" cmpd="sng" w="19050">
            <a:solidFill>
              <a:srgbClr val="000000"/>
            </a:solidFill>
            <a:prstDash val="solid"/>
            <a:round/>
            <a:headEnd len="sm" w="sm" type="none"/>
            <a:tailEnd len="sm" w="sm" type="none"/>
          </a:ln>
        </p:spPr>
      </p:cxnSp>
      <p:sp>
        <p:nvSpPr>
          <p:cNvPr id="142" name="Google Shape;142;g34abd3e3445_0_22"/>
          <p:cNvSpPr/>
          <p:nvPr/>
        </p:nvSpPr>
        <p:spPr>
          <a:xfrm>
            <a:off x="15991828" y="586731"/>
            <a:ext cx="2519365" cy="1094779"/>
          </a:xfrm>
          <a:custGeom>
            <a:rect b="b" l="l" r="r" t="t"/>
            <a:pathLst>
              <a:path extrusionOk="0" h="1094779" w="2519365">
                <a:moveTo>
                  <a:pt x="0" y="0"/>
                </a:moveTo>
                <a:lnTo>
                  <a:pt x="2519365" y="0"/>
                </a:lnTo>
                <a:lnTo>
                  <a:pt x="2519365" y="1094778"/>
                </a:lnTo>
                <a:lnTo>
                  <a:pt x="0" y="109477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3" name="Google Shape;143;g34abd3e3445_0_22" title="Diagrama caso de uso.jpeg"/>
          <p:cNvPicPr preferRelativeResize="0"/>
          <p:nvPr/>
        </p:nvPicPr>
        <p:blipFill>
          <a:blip r:embed="rId6">
            <a:alphaModFix/>
          </a:blip>
          <a:stretch>
            <a:fillRect/>
          </a:stretch>
        </p:blipFill>
        <p:spPr>
          <a:xfrm>
            <a:off x="10647822" y="2146725"/>
            <a:ext cx="5344000" cy="6458224"/>
          </a:xfrm>
          <a:prstGeom prst="rect">
            <a:avLst/>
          </a:prstGeom>
          <a:noFill/>
          <a:ln>
            <a:noFill/>
          </a:ln>
        </p:spPr>
      </p:pic>
      <p:pic>
        <p:nvPicPr>
          <p:cNvPr id="144" name="Google Shape;144;g34abd3e3445_0_22" title="Diagrama caso de uso - registrado.jpeg"/>
          <p:cNvPicPr preferRelativeResize="0"/>
          <p:nvPr/>
        </p:nvPicPr>
        <p:blipFill>
          <a:blip r:embed="rId7">
            <a:alphaModFix/>
          </a:blip>
          <a:stretch>
            <a:fillRect/>
          </a:stretch>
        </p:blipFill>
        <p:spPr>
          <a:xfrm>
            <a:off x="4169200" y="2146725"/>
            <a:ext cx="5104664" cy="645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4ab1ef28d9_0_4"/>
          <p:cNvSpPr/>
          <p:nvPr/>
        </p:nvSpPr>
        <p:spPr>
          <a:xfrm>
            <a:off x="-84675" y="-76200"/>
            <a:ext cx="189738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68" l="0" r="0" t="-3888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g34ab1ef28d9_0_4"/>
          <p:cNvSpPr txBox="1"/>
          <p:nvPr/>
        </p:nvSpPr>
        <p:spPr>
          <a:xfrm>
            <a:off x="6574746" y="152850"/>
            <a:ext cx="9959700" cy="656700"/>
          </a:xfrm>
          <a:prstGeom prst="rect">
            <a:avLst/>
          </a:prstGeom>
          <a:noFill/>
          <a:ln>
            <a:noFill/>
          </a:ln>
        </p:spPr>
        <p:txBody>
          <a:bodyPr anchorCtr="0" anchor="ctr" bIns="51600" lIns="103225" spcFirstLastPara="1" rIns="103225" wrap="square" tIns="51600">
            <a:normAutofit/>
          </a:bodyPr>
          <a:lstStyle/>
          <a:p>
            <a:pPr indent="0" lvl="0" marL="0" marR="0" rtl="0" algn="r">
              <a:lnSpc>
                <a:spcPct val="90000"/>
              </a:lnSpc>
              <a:spcBef>
                <a:spcPts val="0"/>
              </a:spcBef>
              <a:spcAft>
                <a:spcPts val="0"/>
              </a:spcAft>
              <a:buClr>
                <a:srgbClr val="000000"/>
              </a:buClr>
              <a:buSzPts val="3274"/>
              <a:buFont typeface="Arial"/>
              <a:buNone/>
            </a:pPr>
            <a:r>
              <a:rPr lang="es-CL" sz="3274">
                <a:solidFill>
                  <a:srgbClr val="39302A"/>
                </a:solidFill>
                <a:latin typeface="Raleway Black"/>
                <a:ea typeface="Raleway Black"/>
                <a:cs typeface="Raleway Black"/>
                <a:sym typeface="Raleway Black"/>
              </a:rPr>
              <a:t>Arquitectura</a:t>
            </a:r>
            <a:r>
              <a:rPr b="0" i="0" lang="es-CL" sz="3274" u="none" cap="none" strike="noStrike">
                <a:solidFill>
                  <a:srgbClr val="39302A"/>
                </a:solidFill>
                <a:latin typeface="Raleway Black"/>
                <a:ea typeface="Raleway Black"/>
                <a:cs typeface="Raleway Black"/>
                <a:sym typeface="Raleway Black"/>
              </a:rPr>
              <a:t> por Capas</a:t>
            </a:r>
            <a:endParaRPr b="0" i="0" sz="3274" u="none" cap="none" strike="noStrike">
              <a:solidFill>
                <a:srgbClr val="39302A"/>
              </a:solidFill>
              <a:latin typeface="Raleway Black"/>
              <a:ea typeface="Raleway Black"/>
              <a:cs typeface="Raleway Black"/>
              <a:sym typeface="Raleway Black"/>
            </a:endParaRPr>
          </a:p>
        </p:txBody>
      </p:sp>
      <p:sp>
        <p:nvSpPr>
          <p:cNvPr id="151" name="Google Shape;151;g34ab1ef28d9_0_4"/>
          <p:cNvSpPr txBox="1"/>
          <p:nvPr/>
        </p:nvSpPr>
        <p:spPr>
          <a:xfrm>
            <a:off x="13877079" y="7023629"/>
            <a:ext cx="4410900" cy="1652400"/>
          </a:xfrm>
          <a:prstGeom prst="rect">
            <a:avLst/>
          </a:prstGeom>
          <a:noFill/>
          <a:ln>
            <a:noFill/>
          </a:ln>
        </p:spPr>
        <p:txBody>
          <a:bodyPr anchorCtr="0" anchor="t" bIns="103225" lIns="103225" spcFirstLastPara="1" rIns="103225" wrap="square" tIns="103225">
            <a:noAutofit/>
          </a:bodyPr>
          <a:lstStyle/>
          <a:p>
            <a:pPr indent="0" lvl="0" marL="0" marR="0" rtl="0" algn="l">
              <a:lnSpc>
                <a:spcPct val="100000"/>
              </a:lnSpc>
              <a:spcBef>
                <a:spcPts val="0"/>
              </a:spcBef>
              <a:spcAft>
                <a:spcPts val="0"/>
              </a:spcAft>
              <a:buClr>
                <a:srgbClr val="000000"/>
              </a:buClr>
              <a:buSzPts val="1581"/>
              <a:buFont typeface="Arial"/>
              <a:buNone/>
            </a:pPr>
            <a:r>
              <a:t/>
            </a:r>
            <a:endParaRPr b="0" i="0" sz="1580" u="none" cap="none" strike="noStrike">
              <a:solidFill>
                <a:srgbClr val="000000"/>
              </a:solidFill>
              <a:latin typeface="Calibri"/>
              <a:ea typeface="Calibri"/>
              <a:cs typeface="Calibri"/>
              <a:sym typeface="Calibri"/>
            </a:endParaRPr>
          </a:p>
        </p:txBody>
      </p:sp>
      <p:sp>
        <p:nvSpPr>
          <p:cNvPr id="152" name="Google Shape;152;g34ab1ef28d9_0_4"/>
          <p:cNvSpPr/>
          <p:nvPr/>
        </p:nvSpPr>
        <p:spPr>
          <a:xfrm rot="-5400000">
            <a:off x="-2238450" y="3579549"/>
            <a:ext cx="8727600" cy="3690300"/>
          </a:xfrm>
          <a:prstGeom prst="roundRect">
            <a:avLst>
              <a:gd fmla="val 16667" name="adj"/>
            </a:avLst>
          </a:prstGeom>
          <a:solidFill>
            <a:srgbClr val="CFE2F3"/>
          </a:solidFill>
          <a:ln>
            <a:noFill/>
          </a:ln>
        </p:spPr>
        <p:txBody>
          <a:bodyPr anchorCtr="0" anchor="t" bIns="103225" lIns="103225" spcFirstLastPara="1" rIns="103225" wrap="square" tIns="103225">
            <a:noAutofit/>
          </a:bodyPr>
          <a:lstStyle/>
          <a:p>
            <a:pPr indent="0" lvl="0" marL="0" marR="0" rtl="0" algn="ctr">
              <a:lnSpc>
                <a:spcPct val="100000"/>
              </a:lnSpc>
              <a:spcBef>
                <a:spcPts val="0"/>
              </a:spcBef>
              <a:spcAft>
                <a:spcPts val="0"/>
              </a:spcAft>
              <a:buClr>
                <a:srgbClr val="000000"/>
              </a:buClr>
              <a:buSzPts val="1581"/>
              <a:buFont typeface="Arial"/>
              <a:buNone/>
            </a:pPr>
            <a:r>
              <a:rPr b="0" i="1" lang="es-CL" sz="1580" u="none" cap="none" strike="noStrike">
                <a:solidFill>
                  <a:srgbClr val="3C78D8"/>
                </a:solidFill>
                <a:latin typeface="Montserrat"/>
                <a:ea typeface="Montserrat"/>
                <a:cs typeface="Montserrat"/>
                <a:sym typeface="Montserrat"/>
              </a:rPr>
              <a:t>Capa de</a:t>
            </a:r>
            <a:r>
              <a:rPr b="1" i="1" lang="es-CL" sz="1580" u="none" cap="none" strike="noStrike">
                <a:solidFill>
                  <a:srgbClr val="3C78D8"/>
                </a:solidFill>
                <a:latin typeface="Montserrat"/>
                <a:ea typeface="Montserrat"/>
                <a:cs typeface="Montserrat"/>
                <a:sym typeface="Montserrat"/>
              </a:rPr>
              <a:t> Soporte</a:t>
            </a:r>
            <a:endParaRPr b="1" i="1" sz="1580" u="none" cap="none" strike="noStrike">
              <a:solidFill>
                <a:srgbClr val="3C78D8"/>
              </a:solidFill>
              <a:latin typeface="Montserrat"/>
              <a:ea typeface="Montserrat"/>
              <a:cs typeface="Montserrat"/>
              <a:sym typeface="Montserrat"/>
            </a:endParaRPr>
          </a:p>
        </p:txBody>
      </p:sp>
      <p:sp>
        <p:nvSpPr>
          <p:cNvPr id="153" name="Google Shape;153;g34ab1ef28d9_0_4"/>
          <p:cNvSpPr/>
          <p:nvPr/>
        </p:nvSpPr>
        <p:spPr>
          <a:xfrm>
            <a:off x="5072663" y="1060707"/>
            <a:ext cx="12921900" cy="2577900"/>
          </a:xfrm>
          <a:prstGeom prst="roundRect">
            <a:avLst>
              <a:gd fmla="val 16667" name="adj"/>
            </a:avLst>
          </a:prstGeom>
          <a:solidFill>
            <a:srgbClr val="EAD1DC"/>
          </a:solidFill>
          <a:ln>
            <a:noFill/>
          </a:ln>
        </p:spPr>
        <p:txBody>
          <a:bodyPr anchorCtr="0" anchor="t" bIns="103225" lIns="103225" spcFirstLastPara="1" rIns="103225" wrap="square" tIns="103225">
            <a:noAutofit/>
          </a:bodyPr>
          <a:lstStyle/>
          <a:p>
            <a:pPr indent="0" lvl="0" marL="0" marR="0" rtl="0" algn="r">
              <a:lnSpc>
                <a:spcPct val="100000"/>
              </a:lnSpc>
              <a:spcBef>
                <a:spcPts val="0"/>
              </a:spcBef>
              <a:spcAft>
                <a:spcPts val="0"/>
              </a:spcAft>
              <a:buClr>
                <a:srgbClr val="000000"/>
              </a:buClr>
              <a:buSzPts val="1581"/>
              <a:buFont typeface="Arial"/>
              <a:buNone/>
            </a:pPr>
            <a:r>
              <a:rPr b="0" i="1" lang="es-CL" sz="1580" u="none" cap="none" strike="noStrike">
                <a:solidFill>
                  <a:srgbClr val="A64D79"/>
                </a:solidFill>
                <a:latin typeface="Montserrat"/>
                <a:ea typeface="Montserrat"/>
                <a:cs typeface="Montserrat"/>
                <a:sym typeface="Montserrat"/>
              </a:rPr>
              <a:t>Capa de </a:t>
            </a:r>
            <a:r>
              <a:rPr b="1" i="1" lang="es-CL" sz="1580" u="none" cap="none" strike="noStrike">
                <a:solidFill>
                  <a:srgbClr val="A64D79"/>
                </a:solidFill>
                <a:latin typeface="Montserrat"/>
                <a:ea typeface="Montserrat"/>
                <a:cs typeface="Montserrat"/>
                <a:sym typeface="Montserrat"/>
              </a:rPr>
              <a:t>Presentación</a:t>
            </a:r>
            <a:endParaRPr b="1" i="1" sz="1580" u="none" cap="none" strike="noStrike">
              <a:solidFill>
                <a:srgbClr val="A64D79"/>
              </a:solidFill>
              <a:latin typeface="Montserrat"/>
              <a:ea typeface="Montserrat"/>
              <a:cs typeface="Montserrat"/>
              <a:sym typeface="Montserrat"/>
            </a:endParaRPr>
          </a:p>
        </p:txBody>
      </p:sp>
      <p:sp>
        <p:nvSpPr>
          <p:cNvPr id="154" name="Google Shape;154;g34ab1ef28d9_0_4"/>
          <p:cNvSpPr/>
          <p:nvPr/>
        </p:nvSpPr>
        <p:spPr>
          <a:xfrm>
            <a:off x="5072663" y="4135635"/>
            <a:ext cx="12921900" cy="2577900"/>
          </a:xfrm>
          <a:prstGeom prst="roundRect">
            <a:avLst>
              <a:gd fmla="val 16667" name="adj"/>
            </a:avLst>
          </a:prstGeom>
          <a:solidFill>
            <a:srgbClr val="FFF2CC"/>
          </a:solidFill>
          <a:ln>
            <a:noFill/>
          </a:ln>
        </p:spPr>
        <p:txBody>
          <a:bodyPr anchorCtr="0" anchor="b" bIns="103225" lIns="103225" spcFirstLastPara="1" rIns="103225" wrap="square" tIns="103225">
            <a:noAutofit/>
          </a:bodyPr>
          <a:lstStyle/>
          <a:p>
            <a:pPr indent="0" lvl="0" marL="0" marR="0" rtl="0" algn="r">
              <a:lnSpc>
                <a:spcPct val="100000"/>
              </a:lnSpc>
              <a:spcBef>
                <a:spcPts val="0"/>
              </a:spcBef>
              <a:spcAft>
                <a:spcPts val="0"/>
              </a:spcAft>
              <a:buClr>
                <a:srgbClr val="000000"/>
              </a:buClr>
              <a:buSzPts val="1581"/>
              <a:buFont typeface="Arial"/>
              <a:buNone/>
            </a:pPr>
            <a:r>
              <a:rPr b="0" i="1" lang="es-CL" sz="1580" u="none" cap="none" strike="noStrike">
                <a:solidFill>
                  <a:srgbClr val="F1C232"/>
                </a:solidFill>
                <a:latin typeface="Montserrat"/>
                <a:ea typeface="Montserrat"/>
                <a:cs typeface="Montserrat"/>
                <a:sym typeface="Montserrat"/>
              </a:rPr>
              <a:t>Capa de </a:t>
            </a:r>
            <a:r>
              <a:rPr b="1" i="1" lang="es-CL" sz="1580" u="none" cap="none" strike="noStrike">
                <a:solidFill>
                  <a:srgbClr val="F1C232"/>
                </a:solidFill>
                <a:latin typeface="Montserrat"/>
                <a:ea typeface="Montserrat"/>
                <a:cs typeface="Montserrat"/>
                <a:sym typeface="Montserrat"/>
              </a:rPr>
              <a:t>Dominio/Negocio</a:t>
            </a:r>
            <a:endParaRPr b="1" i="1" sz="1580" u="none" cap="none" strike="noStrike">
              <a:solidFill>
                <a:srgbClr val="F1C232"/>
              </a:solidFill>
              <a:latin typeface="Montserrat"/>
              <a:ea typeface="Montserrat"/>
              <a:cs typeface="Montserrat"/>
              <a:sym typeface="Montserrat"/>
            </a:endParaRPr>
          </a:p>
        </p:txBody>
      </p:sp>
      <p:sp>
        <p:nvSpPr>
          <p:cNvPr id="155" name="Google Shape;155;g34ab1ef28d9_0_4"/>
          <p:cNvSpPr/>
          <p:nvPr/>
        </p:nvSpPr>
        <p:spPr>
          <a:xfrm>
            <a:off x="5072663" y="7210562"/>
            <a:ext cx="12921900" cy="2577900"/>
          </a:xfrm>
          <a:prstGeom prst="roundRect">
            <a:avLst>
              <a:gd fmla="val 16667" name="adj"/>
            </a:avLst>
          </a:prstGeom>
          <a:solidFill>
            <a:srgbClr val="D9EAD3"/>
          </a:solidFill>
          <a:ln>
            <a:noFill/>
          </a:ln>
        </p:spPr>
        <p:txBody>
          <a:bodyPr anchorCtr="0" anchor="t" bIns="103225" lIns="103225" spcFirstLastPara="1" rIns="103225" wrap="square" tIns="103225">
            <a:noAutofit/>
          </a:bodyPr>
          <a:lstStyle/>
          <a:p>
            <a:pPr indent="0" lvl="0" marL="0" marR="0" rtl="0" algn="r">
              <a:lnSpc>
                <a:spcPct val="100000"/>
              </a:lnSpc>
              <a:spcBef>
                <a:spcPts val="0"/>
              </a:spcBef>
              <a:spcAft>
                <a:spcPts val="0"/>
              </a:spcAft>
              <a:buClr>
                <a:srgbClr val="000000"/>
              </a:buClr>
              <a:buSzPts val="1581"/>
              <a:buFont typeface="Arial"/>
              <a:buNone/>
            </a:pPr>
            <a:r>
              <a:rPr b="0" i="1" lang="es-CL" sz="1580" u="none" cap="none" strike="noStrike">
                <a:solidFill>
                  <a:srgbClr val="6AA84F"/>
                </a:solidFill>
                <a:latin typeface="Montserrat"/>
                <a:ea typeface="Montserrat"/>
                <a:cs typeface="Montserrat"/>
                <a:sym typeface="Montserrat"/>
              </a:rPr>
              <a:t>Capa de </a:t>
            </a:r>
            <a:r>
              <a:rPr b="1" i="1" lang="es-CL" sz="1580" u="none" cap="none" strike="noStrike">
                <a:solidFill>
                  <a:srgbClr val="6AA84F"/>
                </a:solidFill>
                <a:latin typeface="Montserrat"/>
                <a:ea typeface="Montserrat"/>
                <a:cs typeface="Montserrat"/>
                <a:sym typeface="Montserrat"/>
              </a:rPr>
              <a:t>Acceso a Datos</a:t>
            </a:r>
            <a:endParaRPr b="1" i="1" sz="1580" u="none" cap="none" strike="noStrike">
              <a:solidFill>
                <a:srgbClr val="6AA84F"/>
              </a:solidFill>
              <a:latin typeface="Montserrat"/>
              <a:ea typeface="Montserrat"/>
              <a:cs typeface="Montserrat"/>
              <a:sym typeface="Montserrat"/>
            </a:endParaRPr>
          </a:p>
        </p:txBody>
      </p:sp>
      <p:sp>
        <p:nvSpPr>
          <p:cNvPr id="156" name="Google Shape;156;g34ab1ef28d9_0_4"/>
          <p:cNvSpPr/>
          <p:nvPr/>
        </p:nvSpPr>
        <p:spPr>
          <a:xfrm>
            <a:off x="5559775" y="1483433"/>
            <a:ext cx="3834300" cy="1876200"/>
          </a:xfrm>
          <a:prstGeom prst="rect">
            <a:avLst/>
          </a:prstGeom>
          <a:noFill/>
          <a:ln cap="flat" cmpd="sng" w="21500">
            <a:solidFill>
              <a:srgbClr val="4C1130"/>
            </a:solidFill>
            <a:prstDash val="solid"/>
            <a:round/>
            <a:headEnd len="sm" w="sm" type="none"/>
            <a:tailEnd len="sm" w="sm" type="none"/>
          </a:ln>
        </p:spPr>
        <p:txBody>
          <a:bodyPr anchorCtr="0" anchor="ctr" bIns="103225" lIns="103225" spcFirstLastPara="1" rIns="103225" wrap="square" tIns="103225">
            <a:noAutofit/>
          </a:bodyPr>
          <a:lstStyle/>
          <a:p>
            <a:pPr indent="0" lvl="0" marL="0" marR="0" rtl="0" algn="ctr">
              <a:lnSpc>
                <a:spcPct val="100000"/>
              </a:lnSpc>
              <a:spcBef>
                <a:spcPts val="0"/>
              </a:spcBef>
              <a:spcAft>
                <a:spcPts val="0"/>
              </a:spcAft>
              <a:buClr>
                <a:srgbClr val="000000"/>
              </a:buClr>
              <a:buSzPts val="1580"/>
              <a:buFont typeface="Arial"/>
              <a:buNone/>
            </a:pPr>
            <a:r>
              <a:t/>
            </a:r>
            <a:endParaRPr b="0" i="0" sz="1580" u="none" cap="none" strike="noStrike">
              <a:solidFill>
                <a:srgbClr val="000000"/>
              </a:solidFill>
              <a:latin typeface="Calibri"/>
              <a:ea typeface="Calibri"/>
              <a:cs typeface="Calibri"/>
              <a:sym typeface="Calibri"/>
            </a:endParaRPr>
          </a:p>
        </p:txBody>
      </p:sp>
      <p:sp>
        <p:nvSpPr>
          <p:cNvPr id="157" name="Google Shape;157;g34ab1ef28d9_0_4"/>
          <p:cNvSpPr/>
          <p:nvPr/>
        </p:nvSpPr>
        <p:spPr>
          <a:xfrm>
            <a:off x="8180044" y="3478714"/>
            <a:ext cx="417000" cy="656700"/>
          </a:xfrm>
          <a:prstGeom prst="downArrow">
            <a:avLst>
              <a:gd fmla="val 50000" name="adj1"/>
              <a:gd fmla="val 50000" name="adj2"/>
            </a:avLst>
          </a:prstGeom>
          <a:solidFill>
            <a:srgbClr val="EAD1DC"/>
          </a:solidFill>
          <a:ln>
            <a:noFill/>
          </a:ln>
        </p:spPr>
        <p:txBody>
          <a:bodyPr anchorCtr="0" anchor="ctr" bIns="103225" lIns="103225" spcFirstLastPara="1" rIns="103225" wrap="square" tIns="103225">
            <a:noAutofit/>
          </a:bodyPr>
          <a:lstStyle/>
          <a:p>
            <a:pPr indent="0" lvl="0" marL="0" marR="0" rtl="0" algn="l">
              <a:lnSpc>
                <a:spcPct val="100000"/>
              </a:lnSpc>
              <a:spcBef>
                <a:spcPts val="0"/>
              </a:spcBef>
              <a:spcAft>
                <a:spcPts val="0"/>
              </a:spcAft>
              <a:buClr>
                <a:srgbClr val="000000"/>
              </a:buClr>
              <a:buSzPts val="1581"/>
              <a:buFont typeface="Arial"/>
              <a:buNone/>
            </a:pPr>
            <a:r>
              <a:t/>
            </a:r>
            <a:endParaRPr b="0" i="0" sz="1580" u="none" cap="none" strike="noStrike">
              <a:solidFill>
                <a:srgbClr val="000000"/>
              </a:solidFill>
              <a:latin typeface="Arial"/>
              <a:ea typeface="Arial"/>
              <a:cs typeface="Arial"/>
              <a:sym typeface="Arial"/>
            </a:endParaRPr>
          </a:p>
        </p:txBody>
      </p:sp>
      <p:sp>
        <p:nvSpPr>
          <p:cNvPr id="158" name="Google Shape;158;g34ab1ef28d9_0_4"/>
          <p:cNvSpPr/>
          <p:nvPr/>
        </p:nvSpPr>
        <p:spPr>
          <a:xfrm>
            <a:off x="9042450" y="4243775"/>
            <a:ext cx="2639700" cy="2400600"/>
          </a:xfrm>
          <a:prstGeom prst="rect">
            <a:avLst/>
          </a:prstGeom>
          <a:noFill/>
          <a:ln cap="flat" cmpd="sng" w="21500">
            <a:solidFill>
              <a:srgbClr val="7F6000"/>
            </a:solidFill>
            <a:prstDash val="solid"/>
            <a:round/>
            <a:headEnd len="sm" w="sm" type="none"/>
            <a:tailEnd len="sm" w="sm" type="none"/>
          </a:ln>
        </p:spPr>
        <p:txBody>
          <a:bodyPr anchorCtr="0" anchor="ctr" bIns="103225" lIns="103225" spcFirstLastPara="1" rIns="103225" wrap="square" tIns="103225">
            <a:noAutofit/>
          </a:bodyPr>
          <a:lstStyle/>
          <a:p>
            <a:pPr indent="0" lvl="0" marL="0" marR="0" rtl="0" algn="ctr">
              <a:lnSpc>
                <a:spcPct val="100000"/>
              </a:lnSpc>
              <a:spcBef>
                <a:spcPts val="0"/>
              </a:spcBef>
              <a:spcAft>
                <a:spcPts val="0"/>
              </a:spcAft>
              <a:buClr>
                <a:srgbClr val="000000"/>
              </a:buClr>
              <a:buSzPts val="1580"/>
              <a:buFont typeface="Arial"/>
              <a:buNone/>
            </a:pPr>
            <a:r>
              <a:t/>
            </a:r>
            <a:endParaRPr b="0" i="0" sz="1580" u="none" cap="none" strike="noStrike">
              <a:solidFill>
                <a:srgbClr val="000000"/>
              </a:solidFill>
              <a:latin typeface="Calibri"/>
              <a:ea typeface="Calibri"/>
              <a:cs typeface="Calibri"/>
              <a:sym typeface="Calibri"/>
            </a:endParaRPr>
          </a:p>
        </p:txBody>
      </p:sp>
      <p:sp>
        <p:nvSpPr>
          <p:cNvPr id="159" name="Google Shape;159;g34ab1ef28d9_0_4"/>
          <p:cNvSpPr/>
          <p:nvPr/>
        </p:nvSpPr>
        <p:spPr>
          <a:xfrm rot="5400000">
            <a:off x="4201564" y="1627157"/>
            <a:ext cx="804300" cy="1266900"/>
          </a:xfrm>
          <a:prstGeom prst="downArrow">
            <a:avLst>
              <a:gd fmla="val 50000" name="adj1"/>
              <a:gd fmla="val 50000" name="adj2"/>
            </a:avLst>
          </a:prstGeom>
          <a:solidFill>
            <a:srgbClr val="EAD1DC"/>
          </a:solidFill>
          <a:ln>
            <a:noFill/>
          </a:ln>
        </p:spPr>
        <p:txBody>
          <a:bodyPr anchorCtr="0" anchor="ctr" bIns="103225" lIns="103225" spcFirstLastPara="1" rIns="103225" wrap="square" tIns="103225">
            <a:noAutofit/>
          </a:bodyPr>
          <a:lstStyle/>
          <a:p>
            <a:pPr indent="0" lvl="0" marL="0" marR="0" rtl="0" algn="l">
              <a:lnSpc>
                <a:spcPct val="100000"/>
              </a:lnSpc>
              <a:spcBef>
                <a:spcPts val="0"/>
              </a:spcBef>
              <a:spcAft>
                <a:spcPts val="0"/>
              </a:spcAft>
              <a:buClr>
                <a:srgbClr val="000000"/>
              </a:buClr>
              <a:buSzPts val="1581"/>
              <a:buFont typeface="Arial"/>
              <a:buNone/>
            </a:pPr>
            <a:r>
              <a:t/>
            </a:r>
            <a:endParaRPr b="0" i="0" sz="1580" u="none" cap="none" strike="noStrike">
              <a:solidFill>
                <a:srgbClr val="000000"/>
              </a:solidFill>
              <a:latin typeface="Arial"/>
              <a:ea typeface="Arial"/>
              <a:cs typeface="Arial"/>
              <a:sym typeface="Arial"/>
            </a:endParaRPr>
          </a:p>
        </p:txBody>
      </p:sp>
      <p:sp>
        <p:nvSpPr>
          <p:cNvPr id="160" name="Google Shape;160;g34ab1ef28d9_0_4"/>
          <p:cNvSpPr/>
          <p:nvPr/>
        </p:nvSpPr>
        <p:spPr>
          <a:xfrm rot="5400000">
            <a:off x="4201564" y="4791154"/>
            <a:ext cx="804300" cy="1266900"/>
          </a:xfrm>
          <a:prstGeom prst="downArrow">
            <a:avLst>
              <a:gd fmla="val 50000" name="adj1"/>
              <a:gd fmla="val 50000" name="adj2"/>
            </a:avLst>
          </a:prstGeom>
          <a:solidFill>
            <a:srgbClr val="FFF2CC"/>
          </a:solidFill>
          <a:ln>
            <a:noFill/>
          </a:ln>
        </p:spPr>
        <p:txBody>
          <a:bodyPr anchorCtr="0" anchor="ctr" bIns="103225" lIns="103225" spcFirstLastPara="1" rIns="103225" wrap="square" tIns="103225">
            <a:noAutofit/>
          </a:bodyPr>
          <a:lstStyle/>
          <a:p>
            <a:pPr indent="0" lvl="0" marL="0" marR="0" rtl="0" algn="l">
              <a:lnSpc>
                <a:spcPct val="100000"/>
              </a:lnSpc>
              <a:spcBef>
                <a:spcPts val="0"/>
              </a:spcBef>
              <a:spcAft>
                <a:spcPts val="0"/>
              </a:spcAft>
              <a:buClr>
                <a:srgbClr val="000000"/>
              </a:buClr>
              <a:buSzPts val="1581"/>
              <a:buFont typeface="Arial"/>
              <a:buNone/>
            </a:pPr>
            <a:r>
              <a:t/>
            </a:r>
            <a:endParaRPr b="0" i="0" sz="1580" u="none" cap="none" strike="noStrike">
              <a:solidFill>
                <a:srgbClr val="000000"/>
              </a:solidFill>
              <a:latin typeface="Arial"/>
              <a:ea typeface="Arial"/>
              <a:cs typeface="Arial"/>
              <a:sym typeface="Arial"/>
            </a:endParaRPr>
          </a:p>
        </p:txBody>
      </p:sp>
      <p:sp>
        <p:nvSpPr>
          <p:cNvPr id="161" name="Google Shape;161;g34ab1ef28d9_0_4"/>
          <p:cNvSpPr/>
          <p:nvPr/>
        </p:nvSpPr>
        <p:spPr>
          <a:xfrm>
            <a:off x="6157075" y="4402613"/>
            <a:ext cx="2639700" cy="2141400"/>
          </a:xfrm>
          <a:prstGeom prst="rect">
            <a:avLst/>
          </a:prstGeom>
          <a:noFill/>
          <a:ln cap="flat" cmpd="sng" w="21500">
            <a:solidFill>
              <a:srgbClr val="7F6000"/>
            </a:solidFill>
            <a:prstDash val="solid"/>
            <a:round/>
            <a:headEnd len="sm" w="sm" type="none"/>
            <a:tailEnd len="sm" w="sm" type="none"/>
          </a:ln>
        </p:spPr>
        <p:txBody>
          <a:bodyPr anchorCtr="0" anchor="ctr" bIns="103225" lIns="103225" spcFirstLastPara="1" rIns="103225" wrap="square" tIns="103225">
            <a:noAutofit/>
          </a:bodyPr>
          <a:lstStyle/>
          <a:p>
            <a:pPr indent="0" lvl="0" marL="0" marR="0" rtl="0" algn="ctr">
              <a:lnSpc>
                <a:spcPct val="100000"/>
              </a:lnSpc>
              <a:spcBef>
                <a:spcPts val="0"/>
              </a:spcBef>
              <a:spcAft>
                <a:spcPts val="0"/>
              </a:spcAft>
              <a:buClr>
                <a:srgbClr val="000000"/>
              </a:buClr>
              <a:buSzPts val="1580"/>
              <a:buFont typeface="Arial"/>
              <a:buNone/>
            </a:pPr>
            <a:r>
              <a:t/>
            </a:r>
            <a:endParaRPr b="0" i="0" sz="1580" u="none" cap="none" strike="noStrike">
              <a:solidFill>
                <a:srgbClr val="000000"/>
              </a:solidFill>
              <a:latin typeface="Calibri"/>
              <a:ea typeface="Calibri"/>
              <a:cs typeface="Calibri"/>
              <a:sym typeface="Calibri"/>
            </a:endParaRPr>
          </a:p>
        </p:txBody>
      </p:sp>
      <p:sp>
        <p:nvSpPr>
          <p:cNvPr id="162" name="Google Shape;162;g34ab1ef28d9_0_4"/>
          <p:cNvSpPr/>
          <p:nvPr/>
        </p:nvSpPr>
        <p:spPr>
          <a:xfrm rot="5400000">
            <a:off x="4201564" y="7866082"/>
            <a:ext cx="804300" cy="1266900"/>
          </a:xfrm>
          <a:prstGeom prst="downArrow">
            <a:avLst>
              <a:gd fmla="val 50000" name="adj1"/>
              <a:gd fmla="val 50000" name="adj2"/>
            </a:avLst>
          </a:prstGeom>
          <a:solidFill>
            <a:srgbClr val="D9EAD3"/>
          </a:solidFill>
          <a:ln>
            <a:noFill/>
          </a:ln>
        </p:spPr>
        <p:txBody>
          <a:bodyPr anchorCtr="0" anchor="ctr" bIns="103225" lIns="103225" spcFirstLastPara="1" rIns="103225" wrap="square" tIns="103225">
            <a:noAutofit/>
          </a:bodyPr>
          <a:lstStyle/>
          <a:p>
            <a:pPr indent="0" lvl="0" marL="0" marR="0" rtl="0" algn="l">
              <a:lnSpc>
                <a:spcPct val="100000"/>
              </a:lnSpc>
              <a:spcBef>
                <a:spcPts val="0"/>
              </a:spcBef>
              <a:spcAft>
                <a:spcPts val="0"/>
              </a:spcAft>
              <a:buClr>
                <a:srgbClr val="000000"/>
              </a:buClr>
              <a:buSzPts val="1581"/>
              <a:buFont typeface="Arial"/>
              <a:buNone/>
            </a:pPr>
            <a:r>
              <a:t/>
            </a:r>
            <a:endParaRPr b="0" i="0" sz="1580" u="none" cap="none" strike="noStrike">
              <a:solidFill>
                <a:srgbClr val="000000"/>
              </a:solidFill>
              <a:latin typeface="Arial"/>
              <a:ea typeface="Arial"/>
              <a:cs typeface="Arial"/>
              <a:sym typeface="Arial"/>
            </a:endParaRPr>
          </a:p>
        </p:txBody>
      </p:sp>
      <p:sp>
        <p:nvSpPr>
          <p:cNvPr id="163" name="Google Shape;163;g34ab1ef28d9_0_4"/>
          <p:cNvSpPr/>
          <p:nvPr/>
        </p:nvSpPr>
        <p:spPr>
          <a:xfrm rot="10800000">
            <a:off x="11335825" y="6713792"/>
            <a:ext cx="417000" cy="656700"/>
          </a:xfrm>
          <a:prstGeom prst="downArrow">
            <a:avLst>
              <a:gd fmla="val 50000" name="adj1"/>
              <a:gd fmla="val 50000" name="adj2"/>
            </a:avLst>
          </a:prstGeom>
          <a:solidFill>
            <a:srgbClr val="D9EAD3"/>
          </a:solidFill>
          <a:ln>
            <a:noFill/>
          </a:ln>
        </p:spPr>
        <p:txBody>
          <a:bodyPr anchorCtr="0" anchor="ctr" bIns="103225" lIns="103225" spcFirstLastPara="1" rIns="103225" wrap="square" tIns="103225">
            <a:noAutofit/>
          </a:bodyPr>
          <a:lstStyle/>
          <a:p>
            <a:pPr indent="0" lvl="0" marL="0" marR="0" rtl="0" algn="l">
              <a:lnSpc>
                <a:spcPct val="100000"/>
              </a:lnSpc>
              <a:spcBef>
                <a:spcPts val="0"/>
              </a:spcBef>
              <a:spcAft>
                <a:spcPts val="0"/>
              </a:spcAft>
              <a:buClr>
                <a:srgbClr val="000000"/>
              </a:buClr>
              <a:buSzPts val="1581"/>
              <a:buFont typeface="Arial"/>
              <a:buNone/>
            </a:pPr>
            <a:r>
              <a:t/>
            </a:r>
            <a:endParaRPr b="0" i="0" sz="1580" u="none" cap="none" strike="noStrike">
              <a:solidFill>
                <a:srgbClr val="000000"/>
              </a:solidFill>
              <a:latin typeface="Arial"/>
              <a:ea typeface="Arial"/>
              <a:cs typeface="Arial"/>
              <a:sym typeface="Arial"/>
            </a:endParaRPr>
          </a:p>
        </p:txBody>
      </p:sp>
      <p:sp>
        <p:nvSpPr>
          <p:cNvPr id="164" name="Google Shape;164;g34ab1ef28d9_0_4"/>
          <p:cNvSpPr/>
          <p:nvPr/>
        </p:nvSpPr>
        <p:spPr>
          <a:xfrm rot="10800000">
            <a:off x="14564350" y="3638864"/>
            <a:ext cx="417000" cy="656700"/>
          </a:xfrm>
          <a:prstGeom prst="downArrow">
            <a:avLst>
              <a:gd fmla="val 50000" name="adj1"/>
              <a:gd fmla="val 50000" name="adj2"/>
            </a:avLst>
          </a:prstGeom>
          <a:solidFill>
            <a:srgbClr val="FFF2CC"/>
          </a:solidFill>
          <a:ln>
            <a:noFill/>
          </a:ln>
        </p:spPr>
        <p:txBody>
          <a:bodyPr anchorCtr="0" anchor="ctr" bIns="103225" lIns="103225" spcFirstLastPara="1" rIns="103225" wrap="square" tIns="103225">
            <a:noAutofit/>
          </a:bodyPr>
          <a:lstStyle/>
          <a:p>
            <a:pPr indent="0" lvl="0" marL="0" marR="0" rtl="0" algn="l">
              <a:lnSpc>
                <a:spcPct val="100000"/>
              </a:lnSpc>
              <a:spcBef>
                <a:spcPts val="0"/>
              </a:spcBef>
              <a:spcAft>
                <a:spcPts val="0"/>
              </a:spcAft>
              <a:buClr>
                <a:srgbClr val="000000"/>
              </a:buClr>
              <a:buSzPts val="1581"/>
              <a:buFont typeface="Arial"/>
              <a:buNone/>
            </a:pPr>
            <a:r>
              <a:t/>
            </a:r>
            <a:endParaRPr b="0" i="0" sz="1580" u="none" cap="none" strike="noStrike">
              <a:solidFill>
                <a:srgbClr val="000000"/>
              </a:solidFill>
              <a:latin typeface="Arial"/>
              <a:ea typeface="Arial"/>
              <a:cs typeface="Arial"/>
              <a:sym typeface="Arial"/>
            </a:endParaRPr>
          </a:p>
        </p:txBody>
      </p:sp>
      <p:sp>
        <p:nvSpPr>
          <p:cNvPr id="165" name="Google Shape;165;g34ab1ef28d9_0_4"/>
          <p:cNvSpPr txBox="1"/>
          <p:nvPr/>
        </p:nvSpPr>
        <p:spPr>
          <a:xfrm>
            <a:off x="7518093" y="1558122"/>
            <a:ext cx="1740900" cy="993600"/>
          </a:xfrm>
          <a:prstGeom prst="rect">
            <a:avLst/>
          </a:prstGeom>
          <a:noFill/>
          <a:ln cap="flat" cmpd="sng" w="10750">
            <a:solidFill>
              <a:srgbClr val="741B47"/>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00" u="none" cap="none" strike="noStrike">
                <a:solidFill>
                  <a:srgbClr val="741B47"/>
                </a:solidFill>
                <a:latin typeface="Montserrat"/>
                <a:ea typeface="Montserrat"/>
                <a:cs typeface="Montserrat"/>
                <a:sym typeface="Montserrat"/>
              </a:rPr>
              <a:t>Vista de Perfiles de Usuario</a:t>
            </a:r>
            <a:endParaRPr b="1" i="0" sz="1700" u="none" cap="none" strike="noStrike">
              <a:solidFill>
                <a:srgbClr val="741B47"/>
              </a:solidFill>
              <a:latin typeface="Montserrat"/>
              <a:ea typeface="Montserrat"/>
              <a:cs typeface="Montserrat"/>
              <a:sym typeface="Montserrat"/>
            </a:endParaRPr>
          </a:p>
        </p:txBody>
      </p:sp>
      <p:sp>
        <p:nvSpPr>
          <p:cNvPr id="166" name="Google Shape;166;g34ab1ef28d9_0_4"/>
          <p:cNvSpPr/>
          <p:nvPr/>
        </p:nvSpPr>
        <p:spPr>
          <a:xfrm>
            <a:off x="12029650" y="4260400"/>
            <a:ext cx="2639700" cy="2141400"/>
          </a:xfrm>
          <a:prstGeom prst="rect">
            <a:avLst/>
          </a:prstGeom>
          <a:noFill/>
          <a:ln cap="flat" cmpd="sng" w="21500">
            <a:solidFill>
              <a:srgbClr val="7F6000"/>
            </a:solidFill>
            <a:prstDash val="solid"/>
            <a:round/>
            <a:headEnd len="sm" w="sm" type="none"/>
            <a:tailEnd len="sm" w="sm" type="none"/>
          </a:ln>
        </p:spPr>
        <p:txBody>
          <a:bodyPr anchorCtr="0" anchor="ctr" bIns="103225" lIns="103225" spcFirstLastPara="1" rIns="103225" wrap="square" tIns="103225">
            <a:noAutofit/>
          </a:bodyPr>
          <a:lstStyle/>
          <a:p>
            <a:pPr indent="0" lvl="0" marL="0" marR="0" rtl="0" algn="ctr">
              <a:lnSpc>
                <a:spcPct val="100000"/>
              </a:lnSpc>
              <a:spcBef>
                <a:spcPts val="0"/>
              </a:spcBef>
              <a:spcAft>
                <a:spcPts val="0"/>
              </a:spcAft>
              <a:buClr>
                <a:srgbClr val="000000"/>
              </a:buClr>
              <a:buSzPts val="1580"/>
              <a:buFont typeface="Arial"/>
              <a:buNone/>
            </a:pPr>
            <a:r>
              <a:t/>
            </a:r>
            <a:endParaRPr b="0" i="0" sz="1580" u="none" cap="none" strike="noStrike">
              <a:solidFill>
                <a:srgbClr val="000000"/>
              </a:solidFill>
              <a:latin typeface="Calibri"/>
              <a:ea typeface="Calibri"/>
              <a:cs typeface="Calibri"/>
              <a:sym typeface="Calibri"/>
            </a:endParaRPr>
          </a:p>
        </p:txBody>
      </p:sp>
      <p:sp>
        <p:nvSpPr>
          <p:cNvPr id="167" name="Google Shape;167;g34ab1ef28d9_0_4"/>
          <p:cNvSpPr txBox="1"/>
          <p:nvPr/>
        </p:nvSpPr>
        <p:spPr>
          <a:xfrm>
            <a:off x="6282125" y="4506363"/>
            <a:ext cx="2386500" cy="732000"/>
          </a:xfrm>
          <a:prstGeom prst="rect">
            <a:avLst/>
          </a:prstGeom>
          <a:noFill/>
          <a:ln cap="flat" cmpd="sng" w="10750">
            <a:solidFill>
              <a:srgbClr val="BF9000"/>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00" u="none" cap="none" strike="noStrike">
                <a:solidFill>
                  <a:srgbClr val="BF9000"/>
                </a:solidFill>
                <a:latin typeface="Raleway"/>
                <a:ea typeface="Raleway"/>
                <a:cs typeface="Raleway"/>
                <a:sym typeface="Raleway"/>
              </a:rPr>
              <a:t>Módulo de Autenticación</a:t>
            </a:r>
            <a:endParaRPr b="1" i="0" sz="1700" u="none" cap="none" strike="noStrike">
              <a:solidFill>
                <a:srgbClr val="BF9000"/>
              </a:solidFill>
              <a:latin typeface="Raleway"/>
              <a:ea typeface="Raleway"/>
              <a:cs typeface="Raleway"/>
              <a:sym typeface="Raleway"/>
            </a:endParaRPr>
          </a:p>
        </p:txBody>
      </p:sp>
      <p:sp>
        <p:nvSpPr>
          <p:cNvPr id="168" name="Google Shape;168;g34ab1ef28d9_0_4"/>
          <p:cNvSpPr txBox="1"/>
          <p:nvPr/>
        </p:nvSpPr>
        <p:spPr>
          <a:xfrm>
            <a:off x="6282125" y="5250013"/>
            <a:ext cx="2386500" cy="470100"/>
          </a:xfrm>
          <a:prstGeom prst="rect">
            <a:avLst/>
          </a:prstGeom>
          <a:noFill/>
          <a:ln cap="flat" cmpd="sng" w="10750">
            <a:solidFill>
              <a:srgbClr val="BF9000"/>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00" u="none" cap="none" strike="noStrike">
                <a:solidFill>
                  <a:srgbClr val="BF9000"/>
                </a:solidFill>
                <a:latin typeface="Raleway"/>
                <a:ea typeface="Raleway"/>
                <a:cs typeface="Raleway"/>
                <a:sym typeface="Raleway"/>
              </a:rPr>
              <a:t>Control de Roles</a:t>
            </a:r>
            <a:endParaRPr b="1" i="0" sz="1700" u="none" cap="none" strike="noStrike">
              <a:solidFill>
                <a:srgbClr val="BF9000"/>
              </a:solidFill>
              <a:latin typeface="Raleway"/>
              <a:ea typeface="Raleway"/>
              <a:cs typeface="Raleway"/>
              <a:sym typeface="Raleway"/>
            </a:endParaRPr>
          </a:p>
        </p:txBody>
      </p:sp>
      <p:sp>
        <p:nvSpPr>
          <p:cNvPr id="169" name="Google Shape;169;g34ab1ef28d9_0_4"/>
          <p:cNvSpPr txBox="1"/>
          <p:nvPr/>
        </p:nvSpPr>
        <p:spPr>
          <a:xfrm>
            <a:off x="9170113" y="5590350"/>
            <a:ext cx="2420100" cy="1007100"/>
          </a:xfrm>
          <a:prstGeom prst="rect">
            <a:avLst/>
          </a:prstGeom>
          <a:noFill/>
          <a:ln cap="flat" cmpd="sng" w="10750">
            <a:solidFill>
              <a:srgbClr val="BF9000"/>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29" u="none" cap="none" strike="noStrike">
                <a:solidFill>
                  <a:srgbClr val="BF9000"/>
                </a:solidFill>
                <a:latin typeface="Raleway"/>
                <a:ea typeface="Raleway"/>
                <a:cs typeface="Raleway"/>
                <a:sym typeface="Raleway"/>
              </a:rPr>
              <a:t>Módulo de guardado y carga de cotizaciones</a:t>
            </a:r>
            <a:endParaRPr b="1" i="0" sz="1729" u="none" cap="none" strike="noStrike">
              <a:solidFill>
                <a:srgbClr val="BF9000"/>
              </a:solidFill>
              <a:latin typeface="Raleway"/>
              <a:ea typeface="Raleway"/>
              <a:cs typeface="Raleway"/>
              <a:sym typeface="Raleway"/>
            </a:endParaRPr>
          </a:p>
        </p:txBody>
      </p:sp>
      <p:sp>
        <p:nvSpPr>
          <p:cNvPr id="170" name="Google Shape;170;g34ab1ef28d9_0_4"/>
          <p:cNvSpPr txBox="1"/>
          <p:nvPr/>
        </p:nvSpPr>
        <p:spPr>
          <a:xfrm>
            <a:off x="9170038" y="4311150"/>
            <a:ext cx="2420100" cy="1273200"/>
          </a:xfrm>
          <a:prstGeom prst="rect">
            <a:avLst/>
          </a:prstGeom>
          <a:noFill/>
          <a:ln cap="flat" cmpd="sng" w="10750">
            <a:solidFill>
              <a:srgbClr val="BF9000"/>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29" u="none" cap="none" strike="noStrike">
                <a:solidFill>
                  <a:srgbClr val="BF9000"/>
                </a:solidFill>
                <a:latin typeface="Raleway"/>
                <a:ea typeface="Raleway"/>
                <a:cs typeface="Raleway"/>
                <a:sym typeface="Raleway"/>
              </a:rPr>
              <a:t>Módulo de exportación e importación de cotizaciones</a:t>
            </a:r>
            <a:endParaRPr b="1" i="0" sz="1729" u="none" cap="none" strike="noStrike">
              <a:solidFill>
                <a:srgbClr val="BF9000"/>
              </a:solidFill>
              <a:latin typeface="Raleway"/>
              <a:ea typeface="Raleway"/>
              <a:cs typeface="Raleway"/>
              <a:sym typeface="Raleway"/>
            </a:endParaRPr>
          </a:p>
        </p:txBody>
      </p:sp>
      <p:sp>
        <p:nvSpPr>
          <p:cNvPr id="171" name="Google Shape;171;g34ab1ef28d9_0_4"/>
          <p:cNvSpPr txBox="1"/>
          <p:nvPr/>
        </p:nvSpPr>
        <p:spPr>
          <a:xfrm>
            <a:off x="15016878" y="4558300"/>
            <a:ext cx="2007900" cy="993600"/>
          </a:xfrm>
          <a:prstGeom prst="rect">
            <a:avLst/>
          </a:prstGeom>
          <a:noFill/>
          <a:ln cap="flat" cmpd="sng" w="10750">
            <a:solidFill>
              <a:srgbClr val="BF9000"/>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chemeClr val="dk1"/>
              </a:buClr>
              <a:buSzPts val="790"/>
              <a:buFont typeface="Arial"/>
              <a:buNone/>
            </a:pPr>
            <a:r>
              <a:rPr b="1" i="0" lang="es-CL" sz="1700" u="none" cap="none" strike="noStrike">
                <a:solidFill>
                  <a:srgbClr val="BF9000"/>
                </a:solidFill>
                <a:latin typeface="Raleway"/>
                <a:ea typeface="Raleway"/>
                <a:cs typeface="Raleway"/>
                <a:sym typeface="Raleway"/>
              </a:rPr>
              <a:t>Módulo de Gestión de usuarios</a:t>
            </a:r>
            <a:endParaRPr b="1" i="0" sz="1700" u="none" cap="none" strike="noStrike">
              <a:solidFill>
                <a:srgbClr val="BF9000"/>
              </a:solidFill>
              <a:latin typeface="Raleway"/>
              <a:ea typeface="Raleway"/>
              <a:cs typeface="Raleway"/>
              <a:sym typeface="Raleway"/>
            </a:endParaRPr>
          </a:p>
        </p:txBody>
      </p:sp>
      <p:sp>
        <p:nvSpPr>
          <p:cNvPr id="172" name="Google Shape;172;g34ab1ef28d9_0_4"/>
          <p:cNvSpPr txBox="1"/>
          <p:nvPr/>
        </p:nvSpPr>
        <p:spPr>
          <a:xfrm>
            <a:off x="6282125" y="5766413"/>
            <a:ext cx="2386500" cy="732000"/>
          </a:xfrm>
          <a:prstGeom prst="rect">
            <a:avLst/>
          </a:prstGeom>
          <a:noFill/>
          <a:ln cap="flat" cmpd="sng" w="10750">
            <a:solidFill>
              <a:srgbClr val="BF9000"/>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00" u="none" cap="none" strike="noStrike">
                <a:solidFill>
                  <a:srgbClr val="BF9000"/>
                </a:solidFill>
                <a:latin typeface="Raleway"/>
                <a:ea typeface="Raleway"/>
                <a:cs typeface="Raleway"/>
                <a:sym typeface="Raleway"/>
              </a:rPr>
              <a:t>Módulo de Gestión de Cotizaciones</a:t>
            </a:r>
            <a:endParaRPr b="1" i="0" sz="1700" u="none" cap="none" strike="noStrike">
              <a:solidFill>
                <a:srgbClr val="BF9000"/>
              </a:solidFill>
              <a:latin typeface="Raleway"/>
              <a:ea typeface="Raleway"/>
              <a:cs typeface="Raleway"/>
              <a:sym typeface="Raleway"/>
            </a:endParaRPr>
          </a:p>
        </p:txBody>
      </p:sp>
      <p:sp>
        <p:nvSpPr>
          <p:cNvPr id="173" name="Google Shape;173;g34ab1ef28d9_0_4"/>
          <p:cNvSpPr txBox="1"/>
          <p:nvPr/>
        </p:nvSpPr>
        <p:spPr>
          <a:xfrm>
            <a:off x="7518325" y="8156725"/>
            <a:ext cx="4085100" cy="485700"/>
          </a:xfrm>
          <a:prstGeom prst="rect">
            <a:avLst/>
          </a:prstGeom>
          <a:noFill/>
          <a:ln cap="flat" cmpd="sng" w="10750">
            <a:solidFill>
              <a:srgbClr val="38761D"/>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800" u="none" cap="none" strike="noStrike">
                <a:solidFill>
                  <a:srgbClr val="38761D"/>
                </a:solidFill>
                <a:latin typeface="Montserrat"/>
                <a:ea typeface="Montserrat"/>
                <a:cs typeface="Montserrat"/>
                <a:sym typeface="Montserrat"/>
              </a:rPr>
              <a:t>Planificación de Base de Datos</a:t>
            </a:r>
            <a:endParaRPr b="1" i="0" sz="1800" u="none" cap="none" strike="noStrike">
              <a:solidFill>
                <a:srgbClr val="38761D"/>
              </a:solidFill>
              <a:latin typeface="Montserrat"/>
              <a:ea typeface="Montserrat"/>
              <a:cs typeface="Montserrat"/>
              <a:sym typeface="Montserrat"/>
            </a:endParaRPr>
          </a:p>
        </p:txBody>
      </p:sp>
      <p:sp>
        <p:nvSpPr>
          <p:cNvPr id="174" name="Google Shape;174;g34ab1ef28d9_0_4"/>
          <p:cNvSpPr txBox="1"/>
          <p:nvPr/>
        </p:nvSpPr>
        <p:spPr>
          <a:xfrm>
            <a:off x="1251776" y="2855994"/>
            <a:ext cx="2007900" cy="1039800"/>
          </a:xfrm>
          <a:prstGeom prst="rect">
            <a:avLst/>
          </a:prstGeom>
          <a:noFill/>
          <a:ln cap="flat" cmpd="sng" w="10750">
            <a:solidFill>
              <a:srgbClr val="1155CC"/>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800" u="none" cap="none" strike="noStrike">
                <a:solidFill>
                  <a:srgbClr val="1155CC"/>
                </a:solidFill>
                <a:latin typeface="Montserrat"/>
                <a:ea typeface="Montserrat"/>
                <a:cs typeface="Montserrat"/>
                <a:sym typeface="Montserrat"/>
              </a:rPr>
              <a:t>Setup de Entorno Local y Productivo</a:t>
            </a:r>
            <a:endParaRPr b="1" i="0" sz="1800" u="none" cap="none" strike="noStrike">
              <a:solidFill>
                <a:srgbClr val="1155CC"/>
              </a:solidFill>
              <a:latin typeface="Montserrat"/>
              <a:ea typeface="Montserrat"/>
              <a:cs typeface="Montserrat"/>
              <a:sym typeface="Montserrat"/>
            </a:endParaRPr>
          </a:p>
        </p:txBody>
      </p:sp>
      <p:sp>
        <p:nvSpPr>
          <p:cNvPr id="175" name="Google Shape;175;g34ab1ef28d9_0_4"/>
          <p:cNvSpPr txBox="1"/>
          <p:nvPr/>
        </p:nvSpPr>
        <p:spPr>
          <a:xfrm>
            <a:off x="1251775" y="4018000"/>
            <a:ext cx="2007900" cy="1316700"/>
          </a:xfrm>
          <a:prstGeom prst="rect">
            <a:avLst/>
          </a:prstGeom>
          <a:noFill/>
          <a:ln cap="flat" cmpd="sng" w="10750">
            <a:solidFill>
              <a:srgbClr val="1155CC"/>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800" u="none" cap="none" strike="noStrike">
                <a:solidFill>
                  <a:srgbClr val="1155CC"/>
                </a:solidFill>
                <a:latin typeface="Montserrat"/>
                <a:ea typeface="Montserrat"/>
                <a:cs typeface="Montserrat"/>
                <a:sym typeface="Montserrat"/>
              </a:rPr>
              <a:t>Configuración del Repositorio GIT</a:t>
            </a:r>
            <a:endParaRPr b="1" i="0" sz="1800" u="none" cap="none" strike="noStrike">
              <a:solidFill>
                <a:srgbClr val="1155CC"/>
              </a:solidFill>
              <a:latin typeface="Montserrat"/>
              <a:ea typeface="Montserrat"/>
              <a:cs typeface="Montserrat"/>
              <a:sym typeface="Montserrat"/>
            </a:endParaRPr>
          </a:p>
        </p:txBody>
      </p:sp>
      <p:sp>
        <p:nvSpPr>
          <p:cNvPr id="176" name="Google Shape;176;g34ab1ef28d9_0_4"/>
          <p:cNvSpPr txBox="1"/>
          <p:nvPr/>
        </p:nvSpPr>
        <p:spPr>
          <a:xfrm>
            <a:off x="1251776" y="5456908"/>
            <a:ext cx="2007900" cy="1316700"/>
          </a:xfrm>
          <a:prstGeom prst="rect">
            <a:avLst/>
          </a:prstGeom>
          <a:noFill/>
          <a:ln cap="flat" cmpd="sng" w="10750">
            <a:solidFill>
              <a:srgbClr val="1155CC"/>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800" u="none" cap="none" strike="noStrike">
                <a:solidFill>
                  <a:srgbClr val="1155CC"/>
                </a:solidFill>
                <a:latin typeface="Montserrat"/>
                <a:ea typeface="Montserrat"/>
                <a:cs typeface="Montserrat"/>
                <a:sym typeface="Montserrat"/>
              </a:rPr>
              <a:t>Planificación Inicial del Product Backlog</a:t>
            </a:r>
            <a:endParaRPr b="1" i="0" sz="1800" u="none" cap="none" strike="noStrike">
              <a:solidFill>
                <a:srgbClr val="1155CC"/>
              </a:solidFill>
              <a:latin typeface="Montserrat"/>
              <a:ea typeface="Montserrat"/>
              <a:cs typeface="Montserrat"/>
              <a:sym typeface="Montserrat"/>
            </a:endParaRPr>
          </a:p>
        </p:txBody>
      </p:sp>
      <p:sp>
        <p:nvSpPr>
          <p:cNvPr id="177" name="Google Shape;177;g34ab1ef28d9_0_4"/>
          <p:cNvSpPr txBox="1"/>
          <p:nvPr/>
        </p:nvSpPr>
        <p:spPr>
          <a:xfrm>
            <a:off x="1251776" y="6895790"/>
            <a:ext cx="2007900" cy="485700"/>
          </a:xfrm>
          <a:prstGeom prst="rect">
            <a:avLst/>
          </a:prstGeom>
          <a:noFill/>
          <a:ln cap="flat" cmpd="sng" w="10750">
            <a:solidFill>
              <a:srgbClr val="1155CC"/>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800" u="none" cap="none" strike="noStrike">
                <a:solidFill>
                  <a:srgbClr val="1155CC"/>
                </a:solidFill>
                <a:latin typeface="Montserrat"/>
                <a:ea typeface="Montserrat"/>
                <a:cs typeface="Montserrat"/>
                <a:sym typeface="Montserrat"/>
              </a:rPr>
              <a:t>Entorno Cloud</a:t>
            </a:r>
            <a:endParaRPr b="1" i="0" sz="1800" u="none" cap="none" strike="noStrike">
              <a:solidFill>
                <a:srgbClr val="1155CC"/>
              </a:solidFill>
              <a:latin typeface="Montserrat"/>
              <a:ea typeface="Montserrat"/>
              <a:cs typeface="Montserrat"/>
              <a:sym typeface="Montserrat"/>
            </a:endParaRPr>
          </a:p>
        </p:txBody>
      </p:sp>
      <p:sp>
        <p:nvSpPr>
          <p:cNvPr id="178" name="Google Shape;178;g34ab1ef28d9_0_4"/>
          <p:cNvSpPr txBox="1"/>
          <p:nvPr/>
        </p:nvSpPr>
        <p:spPr>
          <a:xfrm>
            <a:off x="1251776" y="7448479"/>
            <a:ext cx="2007900" cy="485700"/>
          </a:xfrm>
          <a:prstGeom prst="rect">
            <a:avLst/>
          </a:prstGeom>
          <a:noFill/>
          <a:ln cap="flat" cmpd="sng" w="10750">
            <a:solidFill>
              <a:srgbClr val="1155CC"/>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800" u="none" cap="none" strike="noStrike">
                <a:solidFill>
                  <a:srgbClr val="1155CC"/>
                </a:solidFill>
                <a:latin typeface="Montserrat"/>
                <a:ea typeface="Montserrat"/>
                <a:cs typeface="Montserrat"/>
                <a:sym typeface="Montserrat"/>
              </a:rPr>
              <a:t>Manual de Uso</a:t>
            </a:r>
            <a:endParaRPr b="1" i="0" sz="1800" u="none" cap="none" strike="noStrike">
              <a:solidFill>
                <a:srgbClr val="1155CC"/>
              </a:solidFill>
              <a:latin typeface="Montserrat"/>
              <a:ea typeface="Montserrat"/>
              <a:cs typeface="Montserrat"/>
              <a:sym typeface="Montserrat"/>
            </a:endParaRPr>
          </a:p>
        </p:txBody>
      </p:sp>
      <p:sp>
        <p:nvSpPr>
          <p:cNvPr id="179" name="Google Shape;179;g34ab1ef28d9_0_4"/>
          <p:cNvSpPr txBox="1"/>
          <p:nvPr/>
        </p:nvSpPr>
        <p:spPr>
          <a:xfrm>
            <a:off x="11842594" y="8145548"/>
            <a:ext cx="2784300" cy="485700"/>
          </a:xfrm>
          <a:prstGeom prst="rect">
            <a:avLst/>
          </a:prstGeom>
          <a:noFill/>
          <a:ln cap="flat" cmpd="sng" w="10750">
            <a:solidFill>
              <a:srgbClr val="38761D"/>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800" u="none" cap="none" strike="noStrike">
                <a:solidFill>
                  <a:srgbClr val="38761D"/>
                </a:solidFill>
                <a:latin typeface="Montserrat"/>
                <a:ea typeface="Montserrat"/>
                <a:cs typeface="Montserrat"/>
                <a:sym typeface="Montserrat"/>
              </a:rPr>
              <a:t>Base de Datos</a:t>
            </a:r>
            <a:endParaRPr b="1" i="0" sz="1800" u="none" cap="none" strike="noStrike">
              <a:solidFill>
                <a:srgbClr val="38761D"/>
              </a:solidFill>
              <a:latin typeface="Montserrat"/>
              <a:ea typeface="Montserrat"/>
              <a:cs typeface="Montserrat"/>
              <a:sym typeface="Montserrat"/>
            </a:endParaRPr>
          </a:p>
        </p:txBody>
      </p:sp>
      <p:sp>
        <p:nvSpPr>
          <p:cNvPr id="180" name="Google Shape;180;g34ab1ef28d9_0_4"/>
          <p:cNvSpPr txBox="1"/>
          <p:nvPr/>
        </p:nvSpPr>
        <p:spPr>
          <a:xfrm>
            <a:off x="5699350" y="1558116"/>
            <a:ext cx="1740900" cy="993600"/>
          </a:xfrm>
          <a:prstGeom prst="rect">
            <a:avLst/>
          </a:prstGeom>
          <a:noFill/>
          <a:ln cap="flat" cmpd="sng" w="10750">
            <a:solidFill>
              <a:srgbClr val="741B47"/>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00" u="none" cap="none" strike="noStrike">
                <a:solidFill>
                  <a:srgbClr val="741B47"/>
                </a:solidFill>
                <a:latin typeface="Montserrat"/>
                <a:ea typeface="Montserrat"/>
                <a:cs typeface="Montserrat"/>
                <a:sym typeface="Montserrat"/>
              </a:rPr>
              <a:t>Vista de Gestión de Cotizaciones</a:t>
            </a:r>
            <a:endParaRPr b="1" i="0" sz="1700" u="none" cap="none" strike="noStrike">
              <a:solidFill>
                <a:srgbClr val="741B47"/>
              </a:solidFill>
              <a:latin typeface="Montserrat"/>
              <a:ea typeface="Montserrat"/>
              <a:cs typeface="Montserrat"/>
              <a:sym typeface="Montserrat"/>
            </a:endParaRPr>
          </a:p>
        </p:txBody>
      </p:sp>
      <p:sp>
        <p:nvSpPr>
          <p:cNvPr id="181" name="Google Shape;181;g34ab1ef28d9_0_4"/>
          <p:cNvSpPr txBox="1"/>
          <p:nvPr/>
        </p:nvSpPr>
        <p:spPr>
          <a:xfrm>
            <a:off x="10592344" y="1905270"/>
            <a:ext cx="2276400" cy="993600"/>
          </a:xfrm>
          <a:prstGeom prst="rect">
            <a:avLst/>
          </a:prstGeom>
          <a:noFill/>
          <a:ln cap="flat" cmpd="sng" w="10750">
            <a:solidFill>
              <a:srgbClr val="741B47"/>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00" u="none" cap="none" strike="noStrike">
                <a:solidFill>
                  <a:srgbClr val="741B47"/>
                </a:solidFill>
                <a:latin typeface="Montserrat"/>
                <a:ea typeface="Montserrat"/>
                <a:cs typeface="Montserrat"/>
                <a:sym typeface="Montserrat"/>
              </a:rPr>
              <a:t>Vista de Formulario de cotización</a:t>
            </a:r>
            <a:endParaRPr b="1" i="0" sz="1700" u="none" cap="none" strike="noStrike">
              <a:solidFill>
                <a:srgbClr val="741B47"/>
              </a:solidFill>
              <a:latin typeface="Montserrat"/>
              <a:ea typeface="Montserrat"/>
              <a:cs typeface="Montserrat"/>
              <a:sym typeface="Montserrat"/>
            </a:endParaRPr>
          </a:p>
        </p:txBody>
      </p:sp>
      <p:sp>
        <p:nvSpPr>
          <p:cNvPr id="182" name="Google Shape;182;g34ab1ef28d9_0_4"/>
          <p:cNvSpPr txBox="1"/>
          <p:nvPr/>
        </p:nvSpPr>
        <p:spPr>
          <a:xfrm>
            <a:off x="6606480" y="2589673"/>
            <a:ext cx="1740900" cy="732000"/>
          </a:xfrm>
          <a:prstGeom prst="rect">
            <a:avLst/>
          </a:prstGeom>
          <a:noFill/>
          <a:ln cap="flat" cmpd="sng" w="10750">
            <a:solidFill>
              <a:srgbClr val="741B47"/>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00" u="none" cap="none" strike="noStrike">
                <a:solidFill>
                  <a:srgbClr val="741B47"/>
                </a:solidFill>
                <a:latin typeface="Montserrat"/>
                <a:ea typeface="Montserrat"/>
                <a:cs typeface="Montserrat"/>
                <a:sym typeface="Montserrat"/>
              </a:rPr>
              <a:t>Login / Registro</a:t>
            </a:r>
            <a:endParaRPr b="1" i="0" sz="1700" u="none" cap="none" strike="noStrike">
              <a:solidFill>
                <a:srgbClr val="741B47"/>
              </a:solidFill>
              <a:latin typeface="Montserrat"/>
              <a:ea typeface="Montserrat"/>
              <a:cs typeface="Montserrat"/>
              <a:sym typeface="Montserrat"/>
            </a:endParaRPr>
          </a:p>
        </p:txBody>
      </p:sp>
      <p:cxnSp>
        <p:nvCxnSpPr>
          <p:cNvPr id="183" name="Google Shape;183;g34ab1ef28d9_0_4"/>
          <p:cNvCxnSpPr>
            <a:stCxn id="156" idx="2"/>
            <a:endCxn id="161" idx="0"/>
          </p:cNvCxnSpPr>
          <p:nvPr/>
        </p:nvCxnSpPr>
        <p:spPr>
          <a:xfrm>
            <a:off x="7476925" y="3359633"/>
            <a:ext cx="0" cy="1043100"/>
          </a:xfrm>
          <a:prstGeom prst="straightConnector1">
            <a:avLst/>
          </a:prstGeom>
          <a:noFill/>
          <a:ln cap="flat" cmpd="sng" w="32275">
            <a:solidFill>
              <a:srgbClr val="7F6000"/>
            </a:solidFill>
            <a:prstDash val="solid"/>
            <a:round/>
            <a:headEnd len="sm" w="sm" type="none"/>
            <a:tailEnd len="med" w="med" type="stealth"/>
          </a:ln>
        </p:spPr>
      </p:cxnSp>
      <p:sp>
        <p:nvSpPr>
          <p:cNvPr id="184" name="Google Shape;184;g34ab1ef28d9_0_4"/>
          <p:cNvSpPr txBox="1"/>
          <p:nvPr/>
        </p:nvSpPr>
        <p:spPr>
          <a:xfrm>
            <a:off x="12166050" y="4334800"/>
            <a:ext cx="2359200" cy="1007100"/>
          </a:xfrm>
          <a:prstGeom prst="rect">
            <a:avLst/>
          </a:prstGeom>
          <a:noFill/>
          <a:ln cap="flat" cmpd="sng" w="10750">
            <a:solidFill>
              <a:srgbClr val="BF9000"/>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29" u="none" cap="none" strike="noStrike">
                <a:solidFill>
                  <a:srgbClr val="BF9000"/>
                </a:solidFill>
                <a:latin typeface="Raleway"/>
                <a:ea typeface="Raleway"/>
                <a:cs typeface="Raleway"/>
                <a:sym typeface="Raleway"/>
              </a:rPr>
              <a:t>Función de generación de documento .doc</a:t>
            </a:r>
            <a:endParaRPr b="1" i="0" sz="1729" u="none" cap="none" strike="noStrike">
              <a:solidFill>
                <a:srgbClr val="BF9000"/>
              </a:solidFill>
              <a:latin typeface="Raleway"/>
              <a:ea typeface="Raleway"/>
              <a:cs typeface="Raleway"/>
              <a:sym typeface="Raleway"/>
            </a:endParaRPr>
          </a:p>
        </p:txBody>
      </p:sp>
      <p:sp>
        <p:nvSpPr>
          <p:cNvPr id="185" name="Google Shape;185;g34ab1ef28d9_0_4"/>
          <p:cNvSpPr txBox="1"/>
          <p:nvPr/>
        </p:nvSpPr>
        <p:spPr>
          <a:xfrm>
            <a:off x="14492476" y="1996800"/>
            <a:ext cx="3056700" cy="470100"/>
          </a:xfrm>
          <a:prstGeom prst="rect">
            <a:avLst/>
          </a:prstGeom>
          <a:noFill/>
          <a:ln cap="flat" cmpd="sng" w="10750">
            <a:solidFill>
              <a:srgbClr val="741B47"/>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00" u="none" cap="none" strike="noStrike">
                <a:solidFill>
                  <a:srgbClr val="741B47"/>
                </a:solidFill>
                <a:latin typeface="Montserrat"/>
                <a:ea typeface="Montserrat"/>
                <a:cs typeface="Montserrat"/>
                <a:sym typeface="Montserrat"/>
              </a:rPr>
              <a:t>Vista de Administración </a:t>
            </a:r>
            <a:endParaRPr b="1" i="0" sz="1700" u="none" cap="none" strike="noStrike">
              <a:solidFill>
                <a:srgbClr val="741B47"/>
              </a:solidFill>
              <a:latin typeface="Montserrat"/>
              <a:ea typeface="Montserrat"/>
              <a:cs typeface="Montserrat"/>
              <a:sym typeface="Montserrat"/>
            </a:endParaRPr>
          </a:p>
        </p:txBody>
      </p:sp>
      <p:sp>
        <p:nvSpPr>
          <p:cNvPr id="186" name="Google Shape;186;g34ab1ef28d9_0_4"/>
          <p:cNvSpPr txBox="1"/>
          <p:nvPr/>
        </p:nvSpPr>
        <p:spPr>
          <a:xfrm>
            <a:off x="1251776" y="8001142"/>
            <a:ext cx="2007900" cy="485700"/>
          </a:xfrm>
          <a:prstGeom prst="rect">
            <a:avLst/>
          </a:prstGeom>
          <a:noFill/>
          <a:ln cap="flat" cmpd="sng" w="10750">
            <a:solidFill>
              <a:srgbClr val="1155CC"/>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800" u="none" cap="none" strike="noStrike">
                <a:solidFill>
                  <a:srgbClr val="1155CC"/>
                </a:solidFill>
                <a:latin typeface="Montserrat"/>
                <a:ea typeface="Montserrat"/>
                <a:cs typeface="Montserrat"/>
                <a:sym typeface="Montserrat"/>
              </a:rPr>
              <a:t>Servicio Cloud</a:t>
            </a:r>
            <a:endParaRPr b="1" i="0" sz="1800" u="none" cap="none" strike="noStrike">
              <a:solidFill>
                <a:srgbClr val="1155CC"/>
              </a:solidFill>
              <a:latin typeface="Montserrat"/>
              <a:ea typeface="Montserrat"/>
              <a:cs typeface="Montserrat"/>
              <a:sym typeface="Montserrat"/>
            </a:endParaRPr>
          </a:p>
        </p:txBody>
      </p:sp>
      <p:sp>
        <p:nvSpPr>
          <p:cNvPr id="187" name="Google Shape;187;g34ab1ef28d9_0_4"/>
          <p:cNvSpPr txBox="1"/>
          <p:nvPr/>
        </p:nvSpPr>
        <p:spPr>
          <a:xfrm>
            <a:off x="12166050" y="5370075"/>
            <a:ext cx="2359200" cy="1007100"/>
          </a:xfrm>
          <a:prstGeom prst="rect">
            <a:avLst/>
          </a:prstGeom>
          <a:noFill/>
          <a:ln cap="flat" cmpd="sng" w="10750">
            <a:solidFill>
              <a:srgbClr val="BF9000"/>
            </a:solidFill>
            <a:prstDash val="solid"/>
            <a:round/>
            <a:headEnd len="sm" w="sm" type="none"/>
            <a:tailEnd len="sm" w="sm" type="none"/>
          </a:ln>
        </p:spPr>
        <p:txBody>
          <a:bodyPr anchorCtr="0" anchor="t" bIns="103225" lIns="103225" spcFirstLastPara="1" rIns="103225" wrap="square" tIns="103225">
            <a:spAutoFit/>
          </a:bodyPr>
          <a:lstStyle/>
          <a:p>
            <a:pPr indent="0" lvl="0" marL="0" marR="0" rtl="0" algn="ctr">
              <a:lnSpc>
                <a:spcPct val="100000"/>
              </a:lnSpc>
              <a:spcBef>
                <a:spcPts val="0"/>
              </a:spcBef>
              <a:spcAft>
                <a:spcPts val="0"/>
              </a:spcAft>
              <a:buClr>
                <a:srgbClr val="000000"/>
              </a:buClr>
              <a:buSzPts val="1016"/>
              <a:buFont typeface="Arial"/>
              <a:buNone/>
            </a:pPr>
            <a:r>
              <a:rPr b="1" i="0" lang="es-CL" sz="1729" u="none" cap="none" strike="noStrike">
                <a:solidFill>
                  <a:srgbClr val="BF9000"/>
                </a:solidFill>
                <a:latin typeface="Raleway"/>
                <a:ea typeface="Raleway"/>
                <a:cs typeface="Raleway"/>
                <a:sym typeface="Raleway"/>
              </a:rPr>
              <a:t>Función de generación de documento .pdf</a:t>
            </a:r>
            <a:endParaRPr b="1" i="0" sz="1729" u="none" cap="none" strike="noStrike">
              <a:solidFill>
                <a:srgbClr val="BF9000"/>
              </a:solidFill>
              <a:latin typeface="Raleway"/>
              <a:ea typeface="Raleway"/>
              <a:cs typeface="Raleway"/>
              <a:sym typeface="Raleway"/>
            </a:endParaRPr>
          </a:p>
        </p:txBody>
      </p:sp>
      <p:cxnSp>
        <p:nvCxnSpPr>
          <p:cNvPr id="188" name="Google Shape;188;g34ab1ef28d9_0_4"/>
          <p:cNvCxnSpPr>
            <a:stCxn id="181" idx="3"/>
            <a:endCxn id="166" idx="0"/>
          </p:cNvCxnSpPr>
          <p:nvPr/>
        </p:nvCxnSpPr>
        <p:spPr>
          <a:xfrm>
            <a:off x="12868744" y="2402070"/>
            <a:ext cx="480900" cy="1858200"/>
          </a:xfrm>
          <a:prstGeom prst="bentConnector2">
            <a:avLst/>
          </a:prstGeom>
          <a:noFill/>
          <a:ln cap="flat" cmpd="sng" w="32275">
            <a:solidFill>
              <a:srgbClr val="7F6000"/>
            </a:solidFill>
            <a:prstDash val="solid"/>
            <a:round/>
            <a:headEnd len="sm" w="sm" type="none"/>
            <a:tailEnd len="med" w="med" type="stealth"/>
          </a:ln>
        </p:spPr>
      </p:cxnSp>
      <p:cxnSp>
        <p:nvCxnSpPr>
          <p:cNvPr id="189" name="Google Shape;189;g34ab1ef28d9_0_4"/>
          <p:cNvCxnSpPr>
            <a:stCxn id="185" idx="2"/>
            <a:endCxn id="171" idx="0"/>
          </p:cNvCxnSpPr>
          <p:nvPr/>
        </p:nvCxnSpPr>
        <p:spPr>
          <a:xfrm>
            <a:off x="16020826" y="2466900"/>
            <a:ext cx="0" cy="2091300"/>
          </a:xfrm>
          <a:prstGeom prst="straightConnector1">
            <a:avLst/>
          </a:prstGeom>
          <a:noFill/>
          <a:ln cap="flat" cmpd="sng" w="32275">
            <a:solidFill>
              <a:srgbClr val="7F6000"/>
            </a:solidFill>
            <a:prstDash val="solid"/>
            <a:round/>
            <a:headEnd len="sm" w="sm" type="none"/>
            <a:tailEnd len="med" w="med" type="stealth"/>
          </a:ln>
        </p:spPr>
      </p:cxnSp>
      <p:cxnSp>
        <p:nvCxnSpPr>
          <p:cNvPr id="190" name="Google Shape;190;g34ab1ef28d9_0_4"/>
          <p:cNvCxnSpPr>
            <a:stCxn id="181" idx="1"/>
            <a:endCxn id="158" idx="0"/>
          </p:cNvCxnSpPr>
          <p:nvPr/>
        </p:nvCxnSpPr>
        <p:spPr>
          <a:xfrm flipH="1">
            <a:off x="10362244" y="2402070"/>
            <a:ext cx="230100" cy="1841700"/>
          </a:xfrm>
          <a:prstGeom prst="bentConnector2">
            <a:avLst/>
          </a:prstGeom>
          <a:noFill/>
          <a:ln cap="flat" cmpd="sng" w="32275">
            <a:solidFill>
              <a:srgbClr val="7F6000"/>
            </a:solidFill>
            <a:prstDash val="solid"/>
            <a:round/>
            <a:headEnd len="sm" w="sm" type="none"/>
            <a:tailEnd len="med" w="med" type="stealth"/>
          </a:ln>
        </p:spPr>
      </p:cxnSp>
      <p:sp>
        <p:nvSpPr>
          <p:cNvPr id="191" name="Google Shape;191;g34ab1ef28d9_0_4"/>
          <p:cNvSpPr/>
          <p:nvPr/>
        </p:nvSpPr>
        <p:spPr>
          <a:xfrm rot="5672266">
            <a:off x="-3524351" y="-5895031"/>
            <a:ext cx="9082414" cy="5203895"/>
          </a:xfrm>
          <a:custGeom>
            <a:rect b="b" l="l" r="r" t="t"/>
            <a:pathLst>
              <a:path extrusionOk="0" h="10074309" w="11497072">
                <a:moveTo>
                  <a:pt x="11497072" y="10074310"/>
                </a:moveTo>
                <a:lnTo>
                  <a:pt x="0" y="10074310"/>
                </a:lnTo>
                <a:lnTo>
                  <a:pt x="0" y="0"/>
                </a:lnTo>
                <a:lnTo>
                  <a:pt x="11497072" y="0"/>
                </a:lnTo>
                <a:lnTo>
                  <a:pt x="11497072" y="10074310"/>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g34ab1ef28d9_0_4"/>
          <p:cNvSpPr/>
          <p:nvPr/>
        </p:nvSpPr>
        <p:spPr>
          <a:xfrm>
            <a:off x="16665675" y="238977"/>
            <a:ext cx="1738362" cy="484440"/>
          </a:xfrm>
          <a:custGeom>
            <a:rect b="b" l="l" r="r" t="t"/>
            <a:pathLst>
              <a:path extrusionOk="0" h="1094779" w="2519365">
                <a:moveTo>
                  <a:pt x="0" y="0"/>
                </a:moveTo>
                <a:lnTo>
                  <a:pt x="2519365" y="0"/>
                </a:lnTo>
                <a:lnTo>
                  <a:pt x="2519365" y="1094778"/>
                </a:lnTo>
                <a:lnTo>
                  <a:pt x="0" y="109477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g34ab1ef28d9_0_4"/>
          <p:cNvSpPr/>
          <p:nvPr/>
        </p:nvSpPr>
        <p:spPr>
          <a:xfrm flipH="1" rot="5943043">
            <a:off x="18517139" y="8704181"/>
            <a:ext cx="3725402" cy="5139630"/>
          </a:xfrm>
          <a:custGeom>
            <a:rect b="b" l="l" r="r" t="t"/>
            <a:pathLst>
              <a:path extrusionOk="0" h="14098053" w="13023076">
                <a:moveTo>
                  <a:pt x="0" y="0"/>
                </a:moveTo>
                <a:lnTo>
                  <a:pt x="13023076" y="0"/>
                </a:lnTo>
                <a:lnTo>
                  <a:pt x="13023076" y="14098053"/>
                </a:lnTo>
                <a:lnTo>
                  <a:pt x="0" y="14098053"/>
                </a:lnTo>
                <a:lnTo>
                  <a:pt x="0" y="0"/>
                </a:lnTo>
                <a:close/>
              </a:path>
            </a:pathLst>
          </a:custGeom>
          <a:blipFill rotWithShape="1">
            <a:blip r:embed="rId6">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7cec745405_0_1"/>
          <p:cNvSpPr txBox="1"/>
          <p:nvPr/>
        </p:nvSpPr>
        <p:spPr>
          <a:xfrm>
            <a:off x="6574746" y="152850"/>
            <a:ext cx="9959700" cy="656700"/>
          </a:xfrm>
          <a:prstGeom prst="rect">
            <a:avLst/>
          </a:prstGeom>
          <a:noFill/>
          <a:ln>
            <a:noFill/>
          </a:ln>
        </p:spPr>
        <p:txBody>
          <a:bodyPr anchorCtr="0" anchor="ctr" bIns="51600" lIns="103225" spcFirstLastPara="1" rIns="103225" wrap="square" tIns="51600">
            <a:normAutofit/>
          </a:bodyPr>
          <a:lstStyle/>
          <a:p>
            <a:pPr indent="0" lvl="0" marL="0" marR="0" rtl="0" algn="r">
              <a:lnSpc>
                <a:spcPct val="90000"/>
              </a:lnSpc>
              <a:spcBef>
                <a:spcPts val="0"/>
              </a:spcBef>
              <a:spcAft>
                <a:spcPts val="0"/>
              </a:spcAft>
              <a:buClr>
                <a:srgbClr val="000000"/>
              </a:buClr>
              <a:buSzPts val="3274"/>
              <a:buFont typeface="Arial"/>
              <a:buNone/>
            </a:pPr>
            <a:r>
              <a:rPr lang="es-CL" sz="3274">
                <a:solidFill>
                  <a:srgbClr val="39302A"/>
                </a:solidFill>
                <a:latin typeface="Raleway Black"/>
                <a:ea typeface="Raleway Black"/>
                <a:cs typeface="Raleway Black"/>
                <a:sym typeface="Raleway Black"/>
              </a:rPr>
              <a:t>EDT</a:t>
            </a:r>
            <a:endParaRPr b="0" i="0" sz="3274" u="none" cap="none" strike="noStrike">
              <a:solidFill>
                <a:srgbClr val="39302A"/>
              </a:solidFill>
              <a:latin typeface="Raleway Black"/>
              <a:ea typeface="Raleway Black"/>
              <a:cs typeface="Raleway Black"/>
              <a:sym typeface="Raleway Black"/>
            </a:endParaRPr>
          </a:p>
        </p:txBody>
      </p:sp>
      <p:sp>
        <p:nvSpPr>
          <p:cNvPr id="199" name="Google Shape;199;g37cec745405_0_1"/>
          <p:cNvSpPr/>
          <p:nvPr/>
        </p:nvSpPr>
        <p:spPr>
          <a:xfrm rot="5672266">
            <a:off x="-3524351" y="-5895031"/>
            <a:ext cx="9082414" cy="5203895"/>
          </a:xfrm>
          <a:custGeom>
            <a:rect b="b" l="l" r="r" t="t"/>
            <a:pathLst>
              <a:path extrusionOk="0" h="10074309" w="11497072">
                <a:moveTo>
                  <a:pt x="11497072" y="10074310"/>
                </a:moveTo>
                <a:lnTo>
                  <a:pt x="0" y="10074310"/>
                </a:lnTo>
                <a:lnTo>
                  <a:pt x="0" y="0"/>
                </a:lnTo>
                <a:lnTo>
                  <a:pt x="11497072" y="0"/>
                </a:lnTo>
                <a:lnTo>
                  <a:pt x="11497072" y="10074310"/>
                </a:lnTo>
                <a:close/>
              </a:path>
            </a:pathLst>
          </a:custGeom>
          <a:blipFill rotWithShape="1">
            <a:blip r:embed="rId3">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g37cec745405_0_1"/>
          <p:cNvSpPr/>
          <p:nvPr/>
        </p:nvSpPr>
        <p:spPr>
          <a:xfrm>
            <a:off x="16665675" y="238977"/>
            <a:ext cx="1738362" cy="484440"/>
          </a:xfrm>
          <a:custGeom>
            <a:rect b="b" l="l" r="r" t="t"/>
            <a:pathLst>
              <a:path extrusionOk="0" h="1094779" w="2519365">
                <a:moveTo>
                  <a:pt x="0" y="0"/>
                </a:moveTo>
                <a:lnTo>
                  <a:pt x="2519365" y="0"/>
                </a:lnTo>
                <a:lnTo>
                  <a:pt x="2519365" y="1094778"/>
                </a:lnTo>
                <a:lnTo>
                  <a:pt x="0" y="109477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1" name="Google Shape;201;g37cec745405_0_1" title="EDT.png"/>
          <p:cNvPicPr preferRelativeResize="0"/>
          <p:nvPr/>
        </p:nvPicPr>
        <p:blipFill>
          <a:blip r:embed="rId5">
            <a:alphaModFix/>
          </a:blip>
          <a:stretch>
            <a:fillRect/>
          </a:stretch>
        </p:blipFill>
        <p:spPr>
          <a:xfrm>
            <a:off x="1022175" y="723425"/>
            <a:ext cx="16021652" cy="9153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4abd3e3445_0_0"/>
          <p:cNvSpPr/>
          <p:nvPr/>
        </p:nvSpPr>
        <p:spPr>
          <a:xfrm>
            <a:off x="0" y="0"/>
            <a:ext cx="189738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68" l="0" r="0" t="-3888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g34abd3e3445_0_0"/>
          <p:cNvSpPr/>
          <p:nvPr/>
        </p:nvSpPr>
        <p:spPr>
          <a:xfrm rot="5666558">
            <a:off x="-5010522" y="-1643421"/>
            <a:ext cx="11502891" cy="10079408"/>
          </a:xfrm>
          <a:custGeom>
            <a:rect b="b" l="l" r="r" t="t"/>
            <a:pathLst>
              <a:path extrusionOk="0" h="10074309" w="11497072">
                <a:moveTo>
                  <a:pt x="11497072" y="10074310"/>
                </a:moveTo>
                <a:lnTo>
                  <a:pt x="0" y="10074310"/>
                </a:lnTo>
                <a:lnTo>
                  <a:pt x="0" y="0"/>
                </a:lnTo>
                <a:lnTo>
                  <a:pt x="11497072" y="0"/>
                </a:lnTo>
                <a:lnTo>
                  <a:pt x="11497072" y="10074310"/>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g34abd3e3445_0_0"/>
          <p:cNvSpPr txBox="1"/>
          <p:nvPr/>
        </p:nvSpPr>
        <p:spPr>
          <a:xfrm>
            <a:off x="8714197" y="1380084"/>
            <a:ext cx="6785100" cy="1154400"/>
          </a:xfrm>
          <a:prstGeom prst="rect">
            <a:avLst/>
          </a:prstGeom>
          <a:noFill/>
          <a:ln>
            <a:noFill/>
          </a:ln>
        </p:spPr>
        <p:txBody>
          <a:bodyPr anchorCtr="0" anchor="t" bIns="0" lIns="0" spcFirstLastPara="1" rIns="0" wrap="square" tIns="0">
            <a:spAutoFit/>
          </a:bodyPr>
          <a:lstStyle/>
          <a:p>
            <a:pPr indent="0" lvl="0" marL="0" marR="0" rtl="0" algn="r">
              <a:lnSpc>
                <a:spcPct val="111001"/>
              </a:lnSpc>
              <a:spcBef>
                <a:spcPts val="0"/>
              </a:spcBef>
              <a:spcAft>
                <a:spcPts val="0"/>
              </a:spcAft>
              <a:buClr>
                <a:srgbClr val="000000"/>
              </a:buClr>
              <a:buSzPts val="7499"/>
              <a:buFont typeface="Arial"/>
              <a:buNone/>
            </a:pPr>
            <a:r>
              <a:rPr b="1" i="0" lang="es-CL" sz="7499" u="none" cap="none" strike="noStrike">
                <a:solidFill>
                  <a:srgbClr val="000000"/>
                </a:solidFill>
                <a:latin typeface="Raleway Black"/>
                <a:ea typeface="Raleway Black"/>
                <a:cs typeface="Raleway Black"/>
                <a:sym typeface="Raleway Black"/>
              </a:rPr>
              <a:t>Tecnologías</a:t>
            </a:r>
            <a:endParaRPr b="1" i="0" sz="7499" u="none" cap="none" strike="noStrike">
              <a:solidFill>
                <a:srgbClr val="000000"/>
              </a:solidFill>
              <a:latin typeface="Raleway Black"/>
              <a:ea typeface="Raleway Black"/>
              <a:cs typeface="Raleway Black"/>
              <a:sym typeface="Raleway Black"/>
            </a:endParaRPr>
          </a:p>
        </p:txBody>
      </p:sp>
      <p:cxnSp>
        <p:nvCxnSpPr>
          <p:cNvPr id="209" name="Google Shape;209;g34abd3e3445_0_0"/>
          <p:cNvCxnSpPr/>
          <p:nvPr/>
        </p:nvCxnSpPr>
        <p:spPr>
          <a:xfrm>
            <a:off x="2747140" y="9001613"/>
            <a:ext cx="13021500" cy="0"/>
          </a:xfrm>
          <a:prstGeom prst="straightConnector1">
            <a:avLst/>
          </a:prstGeom>
          <a:noFill/>
          <a:ln cap="flat" cmpd="sng" w="19050">
            <a:solidFill>
              <a:srgbClr val="000000"/>
            </a:solidFill>
            <a:prstDash val="solid"/>
            <a:round/>
            <a:headEnd len="sm" w="sm" type="none"/>
            <a:tailEnd len="sm" w="sm" type="none"/>
          </a:ln>
        </p:spPr>
      </p:cxnSp>
      <p:sp>
        <p:nvSpPr>
          <p:cNvPr id="210" name="Google Shape;210;g34abd3e3445_0_0"/>
          <p:cNvSpPr/>
          <p:nvPr/>
        </p:nvSpPr>
        <p:spPr>
          <a:xfrm>
            <a:off x="16019853" y="1371156"/>
            <a:ext cx="2519365" cy="1094779"/>
          </a:xfrm>
          <a:custGeom>
            <a:rect b="b" l="l" r="r" t="t"/>
            <a:pathLst>
              <a:path extrusionOk="0" h="1094779" w="2519365">
                <a:moveTo>
                  <a:pt x="0" y="0"/>
                </a:moveTo>
                <a:lnTo>
                  <a:pt x="2519365" y="0"/>
                </a:lnTo>
                <a:lnTo>
                  <a:pt x="2519365" y="1094778"/>
                </a:lnTo>
                <a:lnTo>
                  <a:pt x="0" y="109477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rchivo:Html5 diseño web.png - Wikipedia, la enciclopedia libre" id="211" name="Google Shape;211;g34abd3e3445_0_0"/>
          <p:cNvPicPr preferRelativeResize="0"/>
          <p:nvPr/>
        </p:nvPicPr>
        <p:blipFill rotWithShape="1">
          <a:blip r:embed="rId6">
            <a:alphaModFix/>
          </a:blip>
          <a:srcRect b="0" l="0" r="0" t="0"/>
          <a:stretch/>
        </p:blipFill>
        <p:spPr>
          <a:xfrm>
            <a:off x="7827726" y="2922800"/>
            <a:ext cx="1824851" cy="1824851"/>
          </a:xfrm>
          <a:prstGeom prst="rect">
            <a:avLst/>
          </a:prstGeom>
          <a:noFill/>
          <a:ln>
            <a:noFill/>
          </a:ln>
        </p:spPr>
      </p:pic>
      <p:pic>
        <p:nvPicPr>
          <p:cNvPr descr="File:Angular gradient.png - Wikipedia" id="212" name="Google Shape;212;g34abd3e3445_0_0"/>
          <p:cNvPicPr preferRelativeResize="0"/>
          <p:nvPr/>
        </p:nvPicPr>
        <p:blipFill rotWithShape="1">
          <a:blip r:embed="rId7">
            <a:alphaModFix/>
          </a:blip>
          <a:srcRect b="0" l="0" r="0" t="0"/>
          <a:stretch/>
        </p:blipFill>
        <p:spPr>
          <a:xfrm>
            <a:off x="9739438" y="2711213"/>
            <a:ext cx="2152075" cy="2152075"/>
          </a:xfrm>
          <a:prstGeom prst="rect">
            <a:avLst/>
          </a:prstGeom>
          <a:noFill/>
          <a:ln>
            <a:noFill/>
          </a:ln>
        </p:spPr>
      </p:pic>
      <p:cxnSp>
        <p:nvCxnSpPr>
          <p:cNvPr id="213" name="Google Shape;213;g34abd3e3445_0_0"/>
          <p:cNvCxnSpPr/>
          <p:nvPr/>
        </p:nvCxnSpPr>
        <p:spPr>
          <a:xfrm flipH="1" rot="10800000">
            <a:off x="12412376" y="5107200"/>
            <a:ext cx="437100" cy="1595100"/>
          </a:xfrm>
          <a:prstGeom prst="straightConnector1">
            <a:avLst/>
          </a:prstGeom>
          <a:noFill/>
          <a:ln cap="flat" cmpd="sng" w="114300">
            <a:solidFill>
              <a:schemeClr val="dk2"/>
            </a:solidFill>
            <a:prstDash val="solid"/>
            <a:round/>
            <a:headEnd len="sm" w="sm" type="none"/>
            <a:tailEnd len="sm" w="sm" type="none"/>
          </a:ln>
        </p:spPr>
      </p:cxnSp>
      <p:pic>
        <p:nvPicPr>
          <p:cNvPr descr="Archivo:CSS3 logo and wordmark.svg - Wikipedia, la enciclopedia libre" id="214" name="Google Shape;214;g34abd3e3445_0_0"/>
          <p:cNvPicPr preferRelativeResize="0"/>
          <p:nvPr/>
        </p:nvPicPr>
        <p:blipFill rotWithShape="1">
          <a:blip r:embed="rId8">
            <a:alphaModFix/>
          </a:blip>
          <a:srcRect b="0" l="0" r="0" t="0"/>
          <a:stretch/>
        </p:blipFill>
        <p:spPr>
          <a:xfrm>
            <a:off x="5973050" y="2847238"/>
            <a:ext cx="1399649" cy="1975972"/>
          </a:xfrm>
          <a:prstGeom prst="rect">
            <a:avLst/>
          </a:prstGeom>
          <a:noFill/>
          <a:ln>
            <a:noFill/>
          </a:ln>
        </p:spPr>
      </p:pic>
      <p:pic>
        <p:nvPicPr>
          <p:cNvPr descr="Archivo:JavaScript-logo.png - Wikipedia, la enciclopedia libre" id="215" name="Google Shape;215;g34abd3e3445_0_0"/>
          <p:cNvPicPr preferRelativeResize="0"/>
          <p:nvPr/>
        </p:nvPicPr>
        <p:blipFill rotWithShape="1">
          <a:blip r:embed="rId9">
            <a:alphaModFix/>
          </a:blip>
          <a:srcRect b="0" l="0" r="0" t="0"/>
          <a:stretch/>
        </p:blipFill>
        <p:spPr>
          <a:xfrm>
            <a:off x="13902250" y="2920449"/>
            <a:ext cx="1522500" cy="1522500"/>
          </a:xfrm>
          <a:prstGeom prst="roundRect">
            <a:avLst>
              <a:gd fmla="val 16667" name="adj"/>
            </a:avLst>
          </a:prstGeom>
          <a:noFill/>
          <a:ln>
            <a:noFill/>
          </a:ln>
        </p:spPr>
      </p:pic>
      <p:pic>
        <p:nvPicPr>
          <p:cNvPr id="216" name="Google Shape;216;g34abd3e3445_0_0"/>
          <p:cNvPicPr preferRelativeResize="0"/>
          <p:nvPr/>
        </p:nvPicPr>
        <p:blipFill>
          <a:blip r:embed="rId10">
            <a:alphaModFix/>
          </a:blip>
          <a:stretch>
            <a:fillRect/>
          </a:stretch>
        </p:blipFill>
        <p:spPr>
          <a:xfrm>
            <a:off x="12955688" y="5174525"/>
            <a:ext cx="1460449" cy="1460449"/>
          </a:xfrm>
          <a:prstGeom prst="rect">
            <a:avLst/>
          </a:prstGeom>
          <a:noFill/>
          <a:ln>
            <a:noFill/>
          </a:ln>
        </p:spPr>
      </p:pic>
      <p:pic>
        <p:nvPicPr>
          <p:cNvPr id="217" name="Google Shape;217;g34abd3e3445_0_0"/>
          <p:cNvPicPr preferRelativeResize="0"/>
          <p:nvPr/>
        </p:nvPicPr>
        <p:blipFill>
          <a:blip r:embed="rId11">
            <a:alphaModFix/>
          </a:blip>
          <a:stretch>
            <a:fillRect/>
          </a:stretch>
        </p:blipFill>
        <p:spPr>
          <a:xfrm>
            <a:off x="10676388" y="5174528"/>
            <a:ext cx="1460452" cy="1460452"/>
          </a:xfrm>
          <a:prstGeom prst="rect">
            <a:avLst/>
          </a:prstGeom>
          <a:noFill/>
          <a:ln>
            <a:noFill/>
          </a:ln>
        </p:spPr>
      </p:pic>
      <p:pic>
        <p:nvPicPr>
          <p:cNvPr id="218" name="Google Shape;218;g34abd3e3445_0_0"/>
          <p:cNvPicPr preferRelativeResize="0"/>
          <p:nvPr/>
        </p:nvPicPr>
        <p:blipFill>
          <a:blip r:embed="rId12">
            <a:alphaModFix/>
          </a:blip>
          <a:stretch>
            <a:fillRect/>
          </a:stretch>
        </p:blipFill>
        <p:spPr>
          <a:xfrm>
            <a:off x="12097900" y="2922800"/>
            <a:ext cx="1522575" cy="1522575"/>
          </a:xfrm>
          <a:prstGeom prst="rect">
            <a:avLst/>
          </a:prstGeom>
          <a:noFill/>
          <a:ln>
            <a:noFill/>
          </a:ln>
        </p:spPr>
      </p:pic>
      <p:pic>
        <p:nvPicPr>
          <p:cNvPr id="219" name="Google Shape;219;g34abd3e3445_0_0"/>
          <p:cNvPicPr preferRelativeResize="0"/>
          <p:nvPr/>
        </p:nvPicPr>
        <p:blipFill>
          <a:blip r:embed="rId13">
            <a:alphaModFix/>
          </a:blip>
          <a:stretch>
            <a:fillRect/>
          </a:stretch>
        </p:blipFill>
        <p:spPr>
          <a:xfrm>
            <a:off x="3180250" y="2711225"/>
            <a:ext cx="2337775" cy="2337775"/>
          </a:xfrm>
          <a:prstGeom prst="rect">
            <a:avLst/>
          </a:prstGeom>
          <a:noFill/>
          <a:ln>
            <a:noFill/>
          </a:ln>
        </p:spPr>
      </p:pic>
      <p:pic>
        <p:nvPicPr>
          <p:cNvPr descr="File:AWS Simple Icons AWS Cloud.svg - Wikimedia Commons" id="220" name="Google Shape;220;g34abd3e3445_0_0"/>
          <p:cNvPicPr preferRelativeResize="0"/>
          <p:nvPr/>
        </p:nvPicPr>
        <p:blipFill rotWithShape="1">
          <a:blip r:embed="rId14">
            <a:alphaModFix/>
          </a:blip>
          <a:srcRect b="0" l="0" r="0" t="0"/>
          <a:stretch/>
        </p:blipFill>
        <p:spPr>
          <a:xfrm>
            <a:off x="14054961" y="6023875"/>
            <a:ext cx="987018" cy="611101"/>
          </a:xfrm>
          <a:prstGeom prst="rect">
            <a:avLst/>
          </a:prstGeom>
          <a:noFill/>
          <a:ln>
            <a:noFill/>
          </a:ln>
        </p:spPr>
      </p:pic>
      <p:pic>
        <p:nvPicPr>
          <p:cNvPr id="221" name="Google Shape;221;g34abd3e3445_0_0"/>
          <p:cNvPicPr preferRelativeResize="0"/>
          <p:nvPr/>
        </p:nvPicPr>
        <p:blipFill>
          <a:blip r:embed="rId15">
            <a:alphaModFix/>
          </a:blip>
          <a:stretch>
            <a:fillRect/>
          </a:stretch>
        </p:blipFill>
        <p:spPr>
          <a:xfrm>
            <a:off x="3436711" y="5317025"/>
            <a:ext cx="1824850" cy="1175449"/>
          </a:xfrm>
          <a:prstGeom prst="rect">
            <a:avLst/>
          </a:prstGeom>
          <a:noFill/>
          <a:ln>
            <a:noFill/>
          </a:ln>
        </p:spPr>
      </p:pic>
      <p:pic>
        <p:nvPicPr>
          <p:cNvPr id="222" name="Google Shape;222;g34abd3e3445_0_0"/>
          <p:cNvPicPr preferRelativeResize="0"/>
          <p:nvPr/>
        </p:nvPicPr>
        <p:blipFill>
          <a:blip r:embed="rId16">
            <a:alphaModFix/>
          </a:blip>
          <a:stretch>
            <a:fillRect/>
          </a:stretch>
        </p:blipFill>
        <p:spPr>
          <a:xfrm>
            <a:off x="5973051" y="5317024"/>
            <a:ext cx="1922780" cy="1175450"/>
          </a:xfrm>
          <a:prstGeom prst="rect">
            <a:avLst/>
          </a:prstGeom>
          <a:noFill/>
          <a:ln>
            <a:noFill/>
          </a:ln>
        </p:spPr>
      </p:pic>
      <p:pic>
        <p:nvPicPr>
          <p:cNvPr id="223" name="Google Shape;223;g34abd3e3445_0_0"/>
          <p:cNvPicPr preferRelativeResize="0"/>
          <p:nvPr/>
        </p:nvPicPr>
        <p:blipFill>
          <a:blip r:embed="rId17">
            <a:alphaModFix/>
          </a:blip>
          <a:stretch>
            <a:fillRect/>
          </a:stretch>
        </p:blipFill>
        <p:spPr>
          <a:xfrm>
            <a:off x="8413775" y="5037825"/>
            <a:ext cx="1460450" cy="1460450"/>
          </a:xfrm>
          <a:prstGeom prst="rect">
            <a:avLst/>
          </a:prstGeom>
          <a:noFill/>
          <a:ln>
            <a:noFill/>
          </a:ln>
        </p:spPr>
      </p:pic>
      <p:pic>
        <p:nvPicPr>
          <p:cNvPr id="224" name="Google Shape;224;g34abd3e3445_0_0"/>
          <p:cNvPicPr preferRelativeResize="0"/>
          <p:nvPr/>
        </p:nvPicPr>
        <p:blipFill>
          <a:blip r:embed="rId18">
            <a:alphaModFix/>
          </a:blip>
          <a:stretch>
            <a:fillRect/>
          </a:stretch>
        </p:blipFill>
        <p:spPr>
          <a:xfrm>
            <a:off x="10676400" y="7270907"/>
            <a:ext cx="4853048" cy="1094775"/>
          </a:xfrm>
          <a:prstGeom prst="rect">
            <a:avLst/>
          </a:prstGeom>
          <a:noFill/>
          <a:ln>
            <a:noFill/>
          </a:ln>
        </p:spPr>
      </p:pic>
      <p:pic>
        <p:nvPicPr>
          <p:cNvPr id="225" name="Google Shape;225;g34abd3e3445_0_0"/>
          <p:cNvPicPr preferRelativeResize="0"/>
          <p:nvPr/>
        </p:nvPicPr>
        <p:blipFill>
          <a:blip r:embed="rId19">
            <a:alphaModFix/>
          </a:blip>
          <a:stretch>
            <a:fillRect/>
          </a:stretch>
        </p:blipFill>
        <p:spPr>
          <a:xfrm>
            <a:off x="3515263" y="6913176"/>
            <a:ext cx="1667748" cy="1667748"/>
          </a:xfrm>
          <a:prstGeom prst="rect">
            <a:avLst/>
          </a:prstGeom>
          <a:noFill/>
          <a:ln>
            <a:noFill/>
          </a:ln>
        </p:spPr>
      </p:pic>
      <p:pic>
        <p:nvPicPr>
          <p:cNvPr id="226" name="Google Shape;226;g34abd3e3445_0_0"/>
          <p:cNvPicPr preferRelativeResize="0"/>
          <p:nvPr/>
        </p:nvPicPr>
        <p:blipFill>
          <a:blip r:embed="rId20">
            <a:alphaModFix/>
          </a:blip>
          <a:stretch>
            <a:fillRect/>
          </a:stretch>
        </p:blipFill>
        <p:spPr>
          <a:xfrm>
            <a:off x="5759269" y="6830307"/>
            <a:ext cx="4340866" cy="1975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7a64971615_0_5"/>
          <p:cNvSpPr/>
          <p:nvPr/>
        </p:nvSpPr>
        <p:spPr>
          <a:xfrm>
            <a:off x="0" y="0"/>
            <a:ext cx="192938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8887" l="0" r="0" t="-388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 name="Google Shape;233;g37a64971615_0_5"/>
          <p:cNvSpPr/>
          <p:nvPr/>
        </p:nvSpPr>
        <p:spPr>
          <a:xfrm flipH="1" rot="7352229">
            <a:off x="14160413" y="-4265326"/>
            <a:ext cx="10358550" cy="10086638"/>
          </a:xfrm>
          <a:custGeom>
            <a:rect b="b" l="l" r="r" t="t"/>
            <a:pathLst>
              <a:path extrusionOk="0" h="10093138" w="10365225">
                <a:moveTo>
                  <a:pt x="0" y="10093138"/>
                </a:moveTo>
                <a:lnTo>
                  <a:pt x="10365225" y="10093138"/>
                </a:lnTo>
                <a:lnTo>
                  <a:pt x="10365225" y="0"/>
                </a:lnTo>
                <a:lnTo>
                  <a:pt x="0" y="0"/>
                </a:lnTo>
                <a:lnTo>
                  <a:pt x="0" y="10093138"/>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g37a64971615_0_5"/>
          <p:cNvSpPr/>
          <p:nvPr/>
        </p:nvSpPr>
        <p:spPr>
          <a:xfrm flipH="1" rot="-4245028">
            <a:off x="-6189161" y="4662279"/>
            <a:ext cx="10375197" cy="10102848"/>
          </a:xfrm>
          <a:custGeom>
            <a:rect b="b" l="l" r="r" t="t"/>
            <a:pathLst>
              <a:path extrusionOk="0" h="10093138" w="10365225">
                <a:moveTo>
                  <a:pt x="0" y="10093137"/>
                </a:moveTo>
                <a:lnTo>
                  <a:pt x="10365225" y="10093137"/>
                </a:lnTo>
                <a:lnTo>
                  <a:pt x="10365225" y="0"/>
                </a:lnTo>
                <a:lnTo>
                  <a:pt x="0" y="0"/>
                </a:lnTo>
                <a:lnTo>
                  <a:pt x="0" y="10093137"/>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 name="Google Shape;235;g37a64971615_0_5"/>
          <p:cNvSpPr/>
          <p:nvPr/>
        </p:nvSpPr>
        <p:spPr>
          <a:xfrm flipH="1">
            <a:off x="-614406" y="421104"/>
            <a:ext cx="2519365" cy="1094779"/>
          </a:xfrm>
          <a:custGeom>
            <a:rect b="b" l="l" r="r" t="t"/>
            <a:pathLst>
              <a:path extrusionOk="0" h="1094779" w="2519365">
                <a:moveTo>
                  <a:pt x="2519365" y="0"/>
                </a:moveTo>
                <a:lnTo>
                  <a:pt x="0" y="0"/>
                </a:lnTo>
                <a:lnTo>
                  <a:pt x="0" y="1094779"/>
                </a:lnTo>
                <a:lnTo>
                  <a:pt x="2519365" y="1094779"/>
                </a:lnTo>
                <a:lnTo>
                  <a:pt x="2519365"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 name="Google Shape;236;g37a64971615_0_5"/>
          <p:cNvSpPr txBox="1"/>
          <p:nvPr/>
        </p:nvSpPr>
        <p:spPr>
          <a:xfrm>
            <a:off x="2852980" y="468738"/>
            <a:ext cx="10613400" cy="9852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6400"/>
              <a:buFont typeface="Arial"/>
              <a:buNone/>
            </a:pPr>
            <a:r>
              <a:rPr lang="es-CL" sz="6400">
                <a:latin typeface="Raleway ExtraBold"/>
                <a:ea typeface="Raleway ExtraBold"/>
                <a:cs typeface="Raleway ExtraBold"/>
                <a:sym typeface="Raleway ExtraBold"/>
              </a:rPr>
              <a:t>Aplicaciones Similares</a:t>
            </a:r>
            <a:endParaRPr b="0" i="0" sz="6400" u="none" cap="none" strike="noStrike">
              <a:solidFill>
                <a:srgbClr val="000000"/>
              </a:solidFill>
              <a:latin typeface="Raleway ExtraBold"/>
              <a:ea typeface="Raleway ExtraBold"/>
              <a:cs typeface="Raleway ExtraBold"/>
              <a:sym typeface="Raleway ExtraBold"/>
            </a:endParaRPr>
          </a:p>
        </p:txBody>
      </p:sp>
      <p:sp>
        <p:nvSpPr>
          <p:cNvPr id="237" name="Google Shape;237;g37a64971615_0_5"/>
          <p:cNvSpPr txBox="1"/>
          <p:nvPr/>
        </p:nvSpPr>
        <p:spPr>
          <a:xfrm>
            <a:off x="2834374" y="1632950"/>
            <a:ext cx="13743300" cy="1209900"/>
          </a:xfrm>
          <a:prstGeom prst="rect">
            <a:avLst/>
          </a:prstGeom>
          <a:noFill/>
          <a:ln>
            <a:noFill/>
          </a:ln>
        </p:spPr>
        <p:txBody>
          <a:bodyPr anchorCtr="0" anchor="t" bIns="0" lIns="0" spcFirstLastPara="1" rIns="0" wrap="square" tIns="0">
            <a:spAutoFit/>
          </a:bodyPr>
          <a:lstStyle/>
          <a:p>
            <a:pPr indent="0" lvl="0" marL="0" marR="0" rtl="0" algn="just">
              <a:lnSpc>
                <a:spcPct val="146500"/>
              </a:lnSpc>
              <a:spcBef>
                <a:spcPts val="0"/>
              </a:spcBef>
              <a:spcAft>
                <a:spcPts val="0"/>
              </a:spcAft>
              <a:buClr>
                <a:srgbClr val="000000"/>
              </a:buClr>
              <a:buSzPts val="2000"/>
              <a:buFont typeface="Arial"/>
              <a:buNone/>
            </a:pPr>
            <a:r>
              <a:rPr lang="es-CL" sz="2000">
                <a:solidFill>
                  <a:srgbClr val="101010"/>
                </a:solidFill>
                <a:latin typeface="Raleway"/>
                <a:ea typeface="Raleway"/>
                <a:cs typeface="Raleway"/>
                <a:sym typeface="Raleway"/>
              </a:rPr>
              <a:t>Actualmente, las aplicaciones/web services que resuelven la problemática planteada son muy pocas, además de limitadas, ya que, éstas cuentan con un </a:t>
            </a:r>
            <a:r>
              <a:rPr i="1" lang="es-CL" sz="2000">
                <a:solidFill>
                  <a:srgbClr val="101010"/>
                </a:solidFill>
                <a:latin typeface="Raleway"/>
                <a:ea typeface="Raleway"/>
                <a:cs typeface="Raleway"/>
                <a:sym typeface="Raleway"/>
              </a:rPr>
              <a:t>paywall </a:t>
            </a:r>
            <a:r>
              <a:rPr lang="es-CL" sz="2000">
                <a:solidFill>
                  <a:srgbClr val="101010"/>
                </a:solidFill>
                <a:latin typeface="Raleway"/>
                <a:ea typeface="Raleway"/>
                <a:cs typeface="Raleway"/>
                <a:sym typeface="Raleway"/>
              </a:rPr>
              <a:t>que limita al usuario de funciones básicas si se opta por usar la versión gratis </a:t>
            </a:r>
            <a:r>
              <a:rPr lang="es-CL" sz="2000">
                <a:solidFill>
                  <a:srgbClr val="101010"/>
                </a:solidFill>
                <a:latin typeface="Raleway"/>
                <a:ea typeface="Raleway"/>
                <a:cs typeface="Raleway"/>
                <a:sym typeface="Raleway"/>
              </a:rPr>
              <a:t>(solo permiten realizar cotizaciones simples)</a:t>
            </a:r>
            <a:r>
              <a:rPr lang="es-CL" sz="2000">
                <a:solidFill>
                  <a:srgbClr val="101010"/>
                </a:solidFill>
                <a:latin typeface="Raleway"/>
                <a:ea typeface="Raleway"/>
                <a:cs typeface="Raleway"/>
                <a:sym typeface="Raleway"/>
              </a:rPr>
              <a:t>.</a:t>
            </a:r>
            <a:endParaRPr b="0" sz="2000" u="none" cap="none" strike="noStrike">
              <a:solidFill>
                <a:srgbClr val="101010"/>
              </a:solidFill>
              <a:latin typeface="Raleway"/>
              <a:ea typeface="Raleway"/>
              <a:cs typeface="Raleway"/>
              <a:sym typeface="Raleway"/>
            </a:endParaRPr>
          </a:p>
        </p:txBody>
      </p:sp>
      <p:pic>
        <p:nvPicPr>
          <p:cNvPr id="238" name="Google Shape;238;g37a64971615_0_5" title="Screenshot_20250901_212649_Invoice_App.jpg"/>
          <p:cNvPicPr preferRelativeResize="0"/>
          <p:nvPr/>
        </p:nvPicPr>
        <p:blipFill rotWithShape="1">
          <a:blip r:embed="rId6">
            <a:alphaModFix/>
          </a:blip>
          <a:srcRect b="2332" l="0" r="0" t="3620"/>
          <a:stretch/>
        </p:blipFill>
        <p:spPr>
          <a:xfrm>
            <a:off x="9832982" y="3021854"/>
            <a:ext cx="4564400" cy="7047757"/>
          </a:xfrm>
          <a:prstGeom prst="rect">
            <a:avLst/>
          </a:prstGeom>
          <a:noFill/>
          <a:ln>
            <a:noFill/>
          </a:ln>
        </p:spPr>
      </p:pic>
      <p:pic>
        <p:nvPicPr>
          <p:cNvPr id="239" name="Google Shape;239;g37a64971615_0_5" title="Screenshot_20250901_212720_Invoice_App.jpg"/>
          <p:cNvPicPr preferRelativeResize="0"/>
          <p:nvPr/>
        </p:nvPicPr>
        <p:blipFill rotWithShape="1">
          <a:blip r:embed="rId7">
            <a:alphaModFix/>
          </a:blip>
          <a:srcRect b="2332" l="0" r="0" t="3620"/>
          <a:stretch/>
        </p:blipFill>
        <p:spPr>
          <a:xfrm>
            <a:off x="4896475" y="3021850"/>
            <a:ext cx="4564400" cy="7047752"/>
          </a:xfrm>
          <a:prstGeom prst="rect">
            <a:avLst/>
          </a:prstGeom>
          <a:noFill/>
          <a:ln>
            <a:noFill/>
          </a:ln>
        </p:spPr>
      </p:pic>
      <p:sp>
        <p:nvSpPr>
          <p:cNvPr id="240" name="Google Shape;240;g37a64971615_0_5"/>
          <p:cNvSpPr txBox="1"/>
          <p:nvPr/>
        </p:nvSpPr>
        <p:spPr>
          <a:xfrm>
            <a:off x="15201700" y="10059950"/>
            <a:ext cx="3022800" cy="138600"/>
          </a:xfrm>
          <a:prstGeom prst="rect">
            <a:avLst/>
          </a:prstGeom>
          <a:noFill/>
          <a:ln>
            <a:noFill/>
          </a:ln>
        </p:spPr>
        <p:txBody>
          <a:bodyPr anchorCtr="0" anchor="t" bIns="0" lIns="0" spcFirstLastPara="1" rIns="0" wrap="square" tIns="0">
            <a:spAutoFit/>
          </a:bodyPr>
          <a:lstStyle/>
          <a:p>
            <a:pPr indent="0" lvl="0" marL="0" marR="0" rtl="0" algn="just">
              <a:lnSpc>
                <a:spcPct val="146500"/>
              </a:lnSpc>
              <a:spcBef>
                <a:spcPts val="0"/>
              </a:spcBef>
              <a:spcAft>
                <a:spcPts val="0"/>
              </a:spcAft>
              <a:buClr>
                <a:srgbClr val="000000"/>
              </a:buClr>
              <a:buSzPts val="2000"/>
              <a:buFont typeface="Arial"/>
              <a:buNone/>
            </a:pPr>
            <a:r>
              <a:rPr i="1" lang="es-CL" sz="900">
                <a:solidFill>
                  <a:srgbClr val="101010"/>
                </a:solidFill>
                <a:latin typeface="Raleway"/>
                <a:ea typeface="Raleway"/>
                <a:cs typeface="Raleway"/>
                <a:sym typeface="Raleway"/>
              </a:rPr>
              <a:t>Paywall</a:t>
            </a:r>
            <a:r>
              <a:rPr lang="es-CL" sz="900">
                <a:solidFill>
                  <a:srgbClr val="101010"/>
                </a:solidFill>
                <a:latin typeface="Raleway"/>
                <a:ea typeface="Raleway"/>
                <a:cs typeface="Raleway"/>
                <a:sym typeface="Raleway"/>
              </a:rPr>
              <a:t>: </a:t>
            </a:r>
            <a:r>
              <a:rPr lang="es-CL" sz="900">
                <a:solidFill>
                  <a:srgbClr val="101010"/>
                </a:solidFill>
                <a:latin typeface="Raleway"/>
                <a:ea typeface="Raleway"/>
                <a:cs typeface="Raleway"/>
                <a:sym typeface="Raleway"/>
              </a:rPr>
              <a:t>barrera de pago para acceder a contenido.</a:t>
            </a:r>
            <a:endParaRPr b="0" sz="900" u="none" cap="none" strike="noStrike">
              <a:solidFill>
                <a:srgbClr val="101010"/>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Vale</dc:creator>
</cp:coreProperties>
</file>